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343" r:id="rId5"/>
    <p:sldId id="345" r:id="rId6"/>
    <p:sldId id="347" r:id="rId7"/>
    <p:sldId id="350" r:id="rId8"/>
    <p:sldId id="344" r:id="rId9"/>
    <p:sldId id="348" r:id="rId10"/>
    <p:sldId id="351" r:id="rId11"/>
    <p:sldId id="352" r:id="rId12"/>
    <p:sldId id="353" r:id="rId13"/>
    <p:sldId id="365" r:id="rId14"/>
    <p:sldId id="328" r:id="rId15"/>
    <p:sldId id="342" r:id="rId16"/>
    <p:sldId id="354" r:id="rId17"/>
    <p:sldId id="355" r:id="rId18"/>
    <p:sldId id="356" r:id="rId19"/>
    <p:sldId id="357" r:id="rId20"/>
    <p:sldId id="359" r:id="rId21"/>
    <p:sldId id="360" r:id="rId22"/>
    <p:sldId id="358" r:id="rId23"/>
    <p:sldId id="366" r:id="rId24"/>
    <p:sldId id="363" r:id="rId25"/>
    <p:sldId id="364" r:id="rId26"/>
    <p:sldId id="362" r:id="rId27"/>
    <p:sldId id="361" r:id="rId28"/>
    <p:sldId id="329" r:id="rId29"/>
    <p:sldId id="319" r:id="rId30"/>
    <p:sldId id="336" r:id="rId31"/>
    <p:sldId id="283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arela Round" panose="00000500000000000000" charset="-79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9" roundtripDataSignature="AMtx7mjU58GxMYmTEwhndbQrGgZ1+qg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7789C-F2E9-4F33-BC0A-94C0B156B8B7}">
  <a:tblStyle styleId="{98C7789C-F2E9-4F33-BC0A-94C0B156B8B7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78" y="67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210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80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147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25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562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51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703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10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61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191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1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396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014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151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592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584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138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582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638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45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67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48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36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88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95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1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2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/>
          </a:p>
        </p:txBody>
      </p:sp>
      <p:sp>
        <p:nvSpPr>
          <p:cNvPr id="63" name="Google Shape;63;p2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about:blank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video" Target="about:blank" TargetMode="Externa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ideo" Target="about:blank" TargetMode="Externa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460392" y="176288"/>
            <a:ext cx="533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pic>
        <p:nvPicPr>
          <p:cNvPr id="3" name="מדיה מקוונת 2" title="ￗﾙￗﾕￗﾞￗﾟ ￗﾗￗﾓￗﾩￗﾕￗﾪ -ￗﾒￗﾠￗﾖￗﾚ ￗﾔￗﾞￗﾓￗﾙￗﾠￗﾔMovietone News">
            <a:hlinkClick r:id="" action="ppaction://media"/>
            <a:extLst>
              <a:ext uri="{FF2B5EF4-FFF2-40B4-BE49-F238E27FC236}">
                <a16:creationId xmlns:a16="http://schemas.microsoft.com/office/drawing/2014/main" id="{65C709C4-6700-4F58-BDE5-20D37D78ED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388" y="875962"/>
            <a:ext cx="7826188" cy="586537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750E32FA-FC8D-4577-B834-A09BFF342348}"/>
              </a:ext>
            </a:extLst>
          </p:cNvPr>
          <p:cNvSpPr txBox="1"/>
          <p:nvPr/>
        </p:nvSpPr>
        <p:spPr>
          <a:xfrm>
            <a:off x="8108576" y="5643484"/>
            <a:ext cx="16822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</a:rPr>
              <a:t>00:54 – 01:54 </a:t>
            </a:r>
          </a:p>
        </p:txBody>
      </p:sp>
    </p:spTree>
    <p:extLst>
      <p:ext uri="{BB962C8B-B14F-4D97-AF65-F5344CB8AC3E}">
        <p14:creationId xmlns:p14="http://schemas.microsoft.com/office/powerpoint/2010/main" val="4090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460392" y="176288"/>
            <a:ext cx="533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A420C2B-5B3F-4681-926B-9DCF30D3B70F}"/>
              </a:ext>
            </a:extLst>
          </p:cNvPr>
          <p:cNvSpPr/>
          <p:nvPr/>
        </p:nvSpPr>
        <p:spPr>
          <a:xfrm>
            <a:off x="8189259" y="4531659"/>
            <a:ext cx="2662517" cy="927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>
                <a:solidFill>
                  <a:srgbClr val="002060"/>
                </a:solidFill>
              </a:rPr>
              <a:t>הסכם הפסקת אש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7F7E3D74-5E13-476A-B92B-D3B1BF97AFCF}"/>
              </a:ext>
            </a:extLst>
          </p:cNvPr>
          <p:cNvSpPr/>
          <p:nvPr/>
        </p:nvSpPr>
        <p:spPr>
          <a:xfrm>
            <a:off x="8189258" y="3245224"/>
            <a:ext cx="2662517" cy="927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>
                <a:solidFill>
                  <a:srgbClr val="002060"/>
                </a:solidFill>
              </a:rPr>
              <a:t>הסכם שביתת נשק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18B7A722-CCAE-43BA-93F0-573F57F8AAC8}"/>
              </a:ext>
            </a:extLst>
          </p:cNvPr>
          <p:cNvSpPr/>
          <p:nvPr/>
        </p:nvSpPr>
        <p:spPr>
          <a:xfrm>
            <a:off x="8189257" y="1718982"/>
            <a:ext cx="2662517" cy="927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>
                <a:solidFill>
                  <a:srgbClr val="002060"/>
                </a:solidFill>
              </a:rPr>
              <a:t>הסכם שלום</a:t>
            </a:r>
          </a:p>
        </p:txBody>
      </p:sp>
      <p:sp>
        <p:nvSpPr>
          <p:cNvPr id="4" name="חץ: למעלה 3">
            <a:extLst>
              <a:ext uri="{FF2B5EF4-FFF2-40B4-BE49-F238E27FC236}">
                <a16:creationId xmlns:a16="http://schemas.microsoft.com/office/drawing/2014/main" id="{8D90B992-F7DD-4EA8-8956-C1FE1569DCD2}"/>
              </a:ext>
            </a:extLst>
          </p:cNvPr>
          <p:cNvSpPr/>
          <p:nvPr/>
        </p:nvSpPr>
        <p:spPr>
          <a:xfrm>
            <a:off x="11416553" y="4531659"/>
            <a:ext cx="268941" cy="9278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: למעלה 7">
            <a:extLst>
              <a:ext uri="{FF2B5EF4-FFF2-40B4-BE49-F238E27FC236}">
                <a16:creationId xmlns:a16="http://schemas.microsoft.com/office/drawing/2014/main" id="{48E29C30-2529-4C3C-B2A7-E30712F5C58F}"/>
              </a:ext>
            </a:extLst>
          </p:cNvPr>
          <p:cNvSpPr/>
          <p:nvPr/>
        </p:nvSpPr>
        <p:spPr>
          <a:xfrm>
            <a:off x="11310297" y="3245224"/>
            <a:ext cx="430306" cy="92784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: למעלה 8">
            <a:extLst>
              <a:ext uri="{FF2B5EF4-FFF2-40B4-BE49-F238E27FC236}">
                <a16:creationId xmlns:a16="http://schemas.microsoft.com/office/drawing/2014/main" id="{3C7A06FA-CB86-4A1B-80B3-ECAB38D3876E}"/>
              </a:ext>
            </a:extLst>
          </p:cNvPr>
          <p:cNvSpPr/>
          <p:nvPr/>
        </p:nvSpPr>
        <p:spPr>
          <a:xfrm>
            <a:off x="11200739" y="1718981"/>
            <a:ext cx="700568" cy="927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חץ: שמאלה 6">
            <a:extLst>
              <a:ext uri="{FF2B5EF4-FFF2-40B4-BE49-F238E27FC236}">
                <a16:creationId xmlns:a16="http://schemas.microsoft.com/office/drawing/2014/main" id="{559446E7-0C40-47B7-8ABD-215C23745EA7}"/>
              </a:ext>
            </a:extLst>
          </p:cNvPr>
          <p:cNvSpPr/>
          <p:nvPr/>
        </p:nvSpPr>
        <p:spPr>
          <a:xfrm>
            <a:off x="6642182" y="2055159"/>
            <a:ext cx="1223683" cy="2554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: שמאלה 10">
            <a:extLst>
              <a:ext uri="{FF2B5EF4-FFF2-40B4-BE49-F238E27FC236}">
                <a16:creationId xmlns:a16="http://schemas.microsoft.com/office/drawing/2014/main" id="{8E241073-EE17-4E2F-A356-47A1DBF850B1}"/>
              </a:ext>
            </a:extLst>
          </p:cNvPr>
          <p:cNvSpPr/>
          <p:nvPr/>
        </p:nvSpPr>
        <p:spPr>
          <a:xfrm>
            <a:off x="6736975" y="3581400"/>
            <a:ext cx="1223683" cy="2554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: שמאלה 11">
            <a:extLst>
              <a:ext uri="{FF2B5EF4-FFF2-40B4-BE49-F238E27FC236}">
                <a16:creationId xmlns:a16="http://schemas.microsoft.com/office/drawing/2014/main" id="{016F866B-EB06-4B5C-80B5-9E454FAA2A5E}"/>
              </a:ext>
            </a:extLst>
          </p:cNvPr>
          <p:cNvSpPr/>
          <p:nvPr/>
        </p:nvSpPr>
        <p:spPr>
          <a:xfrm>
            <a:off x="6762546" y="4867835"/>
            <a:ext cx="1223683" cy="2554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987ADF8-F3E5-4660-BC75-A79F40CCF55B}"/>
              </a:ext>
            </a:extLst>
          </p:cNvPr>
          <p:cNvSpPr/>
          <p:nvPr/>
        </p:nvSpPr>
        <p:spPr>
          <a:xfrm>
            <a:off x="927847" y="1479176"/>
            <a:ext cx="5311588" cy="1407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rgbClr val="002060"/>
                </a:solidFill>
                <a:highlight>
                  <a:srgbClr val="FFFF00"/>
                </a:highlight>
              </a:rPr>
              <a:t>הסכם המסיים באופן רשמי את המלחמה בין הצדדים</a:t>
            </a:r>
            <a:r>
              <a:rPr lang="he-IL" sz="1800" b="1" dirty="0">
                <a:solidFill>
                  <a:srgbClr val="002060"/>
                </a:solidFill>
              </a:rPr>
              <a:t>, נועד להיות קבוע, בכל מחלוקת ידונו הצדדים באמצעות משא ומתן ודיפלומטיה. יש הכרה בין הצדדים, קיום קשרים ושיתופי פעולה בתחומים שונים (שגרירות, קונסוליה, תיאום ביטחוני, תיירות ויש מסחר).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8CEC77A9-41FE-426F-A487-4E83C5956445}"/>
              </a:ext>
            </a:extLst>
          </p:cNvPr>
          <p:cNvSpPr/>
          <p:nvPr/>
        </p:nvSpPr>
        <p:spPr>
          <a:xfrm>
            <a:off x="931924" y="3119719"/>
            <a:ext cx="5311588" cy="1183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rgbClr val="002060"/>
                </a:solidFill>
                <a:highlight>
                  <a:srgbClr val="FFFF00"/>
                </a:highlight>
              </a:rPr>
              <a:t>הסכם זמני, הפסקה מוחלטת של הלחימה בין הצדדים</a:t>
            </a:r>
            <a:r>
              <a:rPr lang="he-IL" sz="1800" b="1" dirty="0">
                <a:solidFill>
                  <a:srgbClr val="002060"/>
                </a:solidFill>
              </a:rPr>
              <a:t>, אך אין הכרה ביניהם (אין החלפת שגרירים, אין פתיחת קונסוליות, אין תיירות ואין הסכמי מסחר)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A26F26F7-F442-44ED-BC0B-B014631989B9}"/>
              </a:ext>
            </a:extLst>
          </p:cNvPr>
          <p:cNvSpPr/>
          <p:nvPr/>
        </p:nvSpPr>
        <p:spPr>
          <a:xfrm>
            <a:off x="927847" y="4531658"/>
            <a:ext cx="5311588" cy="927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b="1" dirty="0">
                <a:solidFill>
                  <a:srgbClr val="002060"/>
                </a:solidFill>
                <a:highlight>
                  <a:srgbClr val="FFFF00"/>
                </a:highlight>
              </a:rPr>
              <a:t>הסכם בדרגת חשיבות פחותה מהסכם שביתת נשק</a:t>
            </a:r>
            <a:r>
              <a:rPr lang="he-IL" sz="1800" b="1" dirty="0">
                <a:solidFill>
                  <a:srgbClr val="002060"/>
                </a:solidFill>
              </a:rPr>
              <a:t>. הצדדים מחליטים על הפסקת פעולות הלחימה ביניהם, </a:t>
            </a:r>
          </a:p>
          <a:p>
            <a:pPr algn="ctr"/>
            <a:r>
              <a:rPr lang="he-IL" sz="1800" b="1" dirty="0">
                <a:solidFill>
                  <a:srgbClr val="002060"/>
                </a:solidFill>
              </a:rPr>
              <a:t>אך המלחמה יכולה להתחדש בכל רגע נתון (צוק איתן). </a:t>
            </a:r>
          </a:p>
        </p:txBody>
      </p:sp>
    </p:spTree>
    <p:extLst>
      <p:ext uri="{BB962C8B-B14F-4D97-AF65-F5344CB8AC3E}">
        <p14:creationId xmlns:p14="http://schemas.microsoft.com/office/powerpoint/2010/main" val="68126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460392" y="176288"/>
            <a:ext cx="533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82B4710A-367E-4CCC-B49A-80FE2B0B2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38113"/>
              </p:ext>
            </p:extLst>
          </p:nvPr>
        </p:nvGraphicFramePr>
        <p:xfrm>
          <a:off x="1046298" y="1007355"/>
          <a:ext cx="10099403" cy="4655031"/>
        </p:xfrm>
        <a:graphic>
          <a:graphicData uri="http://schemas.openxmlformats.org/drawingml/2006/table">
            <a:tbl>
              <a:tblPr rtl="1" firstRow="1" firstCol="1" bandRow="1">
                <a:tableStyleId>{98C7789C-F2E9-4F33-BC0A-94C0B156B8B7}</a:tableStyleId>
              </a:tblPr>
              <a:tblGrid>
                <a:gridCol w="5385969">
                  <a:extLst>
                    <a:ext uri="{9D8B030D-6E8A-4147-A177-3AD203B41FA5}">
                      <a16:colId xmlns:a16="http://schemas.microsoft.com/office/drawing/2014/main" val="3394054448"/>
                    </a:ext>
                  </a:extLst>
                </a:gridCol>
                <a:gridCol w="4713434">
                  <a:extLst>
                    <a:ext uri="{9D8B030D-6E8A-4147-A177-3AD203B41FA5}">
                      <a16:colId xmlns:a16="http://schemas.microsoft.com/office/drawing/2014/main" val="2954507392"/>
                    </a:ext>
                  </a:extLst>
                </a:gridCol>
              </a:tblGrid>
              <a:tr h="243550">
                <a:tc>
                  <a:txBody>
                    <a:bodyPr/>
                    <a:lstStyle/>
                    <a:p>
                      <a:pPr marL="201930" indent="-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ישראל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מדינות ערב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extLst>
                  <a:ext uri="{0D108BD9-81ED-4DB2-BD59-A6C34878D82A}">
                    <a16:rowId xmlns:a16="http://schemas.microsoft.com/office/drawing/2014/main" val="3145169188"/>
                  </a:ext>
                </a:extLst>
              </a:tr>
              <a:tr h="1520612">
                <a:tc>
                  <a:txBody>
                    <a:bodyPr/>
                    <a:lstStyle/>
                    <a:p>
                      <a:pPr marL="19050" indent="-1905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לתת תוקף להישגי המלחמה- גבולות רשמיים </a:t>
                      </a:r>
                    </a:p>
                    <a:p>
                      <a:pPr marL="19050" indent="-1905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(המתווך: האו"ם)</a:t>
                      </a:r>
                      <a:endParaRPr lang="en-US" sz="16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החשש לאבד שטחים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(למשל, 14  כפרים בדרום לבנון בשליטת צה"ל)</a:t>
                      </a:r>
                      <a:endParaRPr lang="en-US" sz="16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extLst>
                  <a:ext uri="{0D108BD9-81ED-4DB2-BD59-A6C34878D82A}">
                    <a16:rowId xmlns:a16="http://schemas.microsoft.com/office/drawing/2014/main" val="4290529469"/>
                  </a:ext>
                </a:extLst>
              </a:tr>
              <a:tr h="126346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קליטת העלייה (מאות אלפי עולים יהודים)</a:t>
                      </a:r>
                      <a:endParaRPr lang="en-US" sz="16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חשש מאיבוד השלטון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(החזרת הצבא כדי </a:t>
                      </a:r>
                      <a:r>
                        <a:rPr lang="he-IL" sz="1600" b="1" u="none" dirty="0" err="1">
                          <a:solidFill>
                            <a:srgbClr val="002060"/>
                          </a:solidFill>
                          <a:effectLst/>
                        </a:rPr>
                        <a:t>לדכא</a:t>
                      </a: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 מהומה ומרד נגד השלטון)</a:t>
                      </a:r>
                      <a:endParaRPr lang="en-US" sz="16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extLst>
                  <a:ext uri="{0D108BD9-81ED-4DB2-BD59-A6C34878D82A}">
                    <a16:rowId xmlns:a16="http://schemas.microsoft.com/office/drawing/2014/main" val="168533471"/>
                  </a:ext>
                </a:extLst>
              </a:tr>
              <a:tr h="10063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מעגל דמים (אחוז מהאוכלוסייה, 6,300  בני אדם, נהרגו)</a:t>
                      </a:r>
                      <a:endParaRPr lang="en-US" sz="16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הבטחת שליטה בשטחים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(למשל ירדן השטחי יהודה ושומרון)</a:t>
                      </a:r>
                      <a:endParaRPr lang="en-US" sz="16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extLst>
                  <a:ext uri="{0D108BD9-81ED-4DB2-BD59-A6C34878D82A}">
                    <a16:rowId xmlns:a16="http://schemas.microsoft.com/office/drawing/2014/main" val="1488200613"/>
                  </a:ext>
                </a:extLst>
              </a:tr>
              <a:tr h="49202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צעד זמני (לקראת שלום)</a:t>
                      </a:r>
                      <a:endParaRPr lang="en-US" sz="16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u="none" dirty="0">
                          <a:solidFill>
                            <a:srgbClr val="002060"/>
                          </a:solidFill>
                          <a:effectLst/>
                        </a:rPr>
                        <a:t>צעד זמני (אי הכרה, מלחמה עתידית)</a:t>
                      </a:r>
                      <a:endParaRPr lang="en-US" sz="1600" b="1" u="non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44" marR="57144" marT="0" marB="0"/>
                </a:tc>
                <a:extLst>
                  <a:ext uri="{0D108BD9-81ED-4DB2-BD59-A6C34878D82A}">
                    <a16:rowId xmlns:a16="http://schemas.microsoft.com/office/drawing/2014/main" val="32088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23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460392" y="176288"/>
            <a:ext cx="533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pic>
        <p:nvPicPr>
          <p:cNvPr id="18434" name="Picture 2" descr="40 שנה לשלום עם מצרים: כשלמנהיגים היה אומץ ולישראלים תקווה">
            <a:extLst>
              <a:ext uri="{FF2B5EF4-FFF2-40B4-BE49-F238E27FC236}">
                <a16:creationId xmlns:a16="http://schemas.microsoft.com/office/drawing/2014/main" id="{B6EFC126-8280-4194-AAB8-0DA074A14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3889"/>
          <a:stretch/>
        </p:blipFill>
        <p:spPr bwMode="auto">
          <a:xfrm>
            <a:off x="995082" y="1335633"/>
            <a:ext cx="4814046" cy="41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היחס המזלזל להסכם השלום עם ירדן מקומם | מעריב">
            <a:extLst>
              <a:ext uri="{FF2B5EF4-FFF2-40B4-BE49-F238E27FC236}">
                <a16:creationId xmlns:a16="http://schemas.microsoft.com/office/drawing/2014/main" id="{0D21FACE-C11B-4C46-9BE6-2C347B87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5633"/>
            <a:ext cx="5124651" cy="41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6137B85-B3DD-402E-94B6-3166550DCD30}"/>
              </a:ext>
            </a:extLst>
          </p:cNvPr>
          <p:cNvSpPr txBox="1"/>
          <p:nvPr/>
        </p:nvSpPr>
        <p:spPr>
          <a:xfrm>
            <a:off x="7005918" y="5623157"/>
            <a:ext cx="28238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</a:rPr>
              <a:t>הסכם השלום עם ירדן 1994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5D40D16-45B8-47EC-A3D3-674928FC4613}"/>
              </a:ext>
            </a:extLst>
          </p:cNvPr>
          <p:cNvSpPr txBox="1"/>
          <p:nvPr/>
        </p:nvSpPr>
        <p:spPr>
          <a:xfrm>
            <a:off x="2182905" y="5623157"/>
            <a:ext cx="28238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</a:rPr>
              <a:t>הסכם השלום עם מצרים 1979</a:t>
            </a:r>
          </a:p>
        </p:txBody>
      </p:sp>
    </p:spTree>
    <p:extLst>
      <p:ext uri="{BB962C8B-B14F-4D97-AF65-F5344CB8AC3E}">
        <p14:creationId xmlns:p14="http://schemas.microsoft.com/office/powerpoint/2010/main" val="16124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מציין מיקום של תמונה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6028"/>
          <a:stretch>
            <a:fillRect/>
          </a:stretch>
        </p:blipFill>
        <p:spPr>
          <a:xfrm>
            <a:off x="3585843" y="1735361"/>
            <a:ext cx="5020314" cy="3387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sz="4800" b="1" dirty="0">
                <a:solidFill>
                  <a:srgbClr val="7030A0"/>
                </a:solidFill>
              </a:rPr>
              <a:t>ה פ ס ק ה . . .</a:t>
            </a:r>
            <a:endParaRPr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9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he-IL" sz="4500" dirty="0">
                <a:latin typeface="+mj-lt"/>
              </a:rPr>
              <a:t>הסכמי שביתת הנשק </a:t>
            </a:r>
            <a:br>
              <a:rPr lang="he-IL" sz="4500" dirty="0">
                <a:latin typeface="+mj-lt"/>
              </a:rPr>
            </a:br>
            <a:r>
              <a:rPr lang="he-IL" sz="4500" dirty="0">
                <a:latin typeface="+mj-lt"/>
              </a:rPr>
              <a:t>והיווצרות בעיית הפליטים הפלסטינים</a:t>
            </a:r>
            <a:br>
              <a:rPr lang="he-IL" sz="36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he-IL" sz="36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  <a:t>חלק ב'</a:t>
            </a:r>
            <a:endParaRPr sz="3600" b="0" dirty="0">
              <a:solidFill>
                <a:schemeClr val="dk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-1" y="3202139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>
                <a:latin typeface="+mj-lt"/>
              </a:rPr>
              <a:t>היסטוריה י'- </a:t>
            </a:r>
            <a:r>
              <a:rPr lang="he-IL" sz="3200" dirty="0" err="1">
                <a:latin typeface="+mj-lt"/>
              </a:rPr>
              <a:t>יב</a:t>
            </a:r>
            <a:r>
              <a:rPr lang="he-IL" sz="3200" dirty="0">
                <a:latin typeface="+mj-lt"/>
              </a:rPr>
              <a:t>'</a:t>
            </a:r>
            <a:endParaRPr sz="3200" dirty="0">
              <a:latin typeface="+mj-lt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>
                <a:latin typeface="+mj-lt"/>
              </a:rPr>
              <a:t>גלבוע כהן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33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802260" y="213094"/>
            <a:ext cx="907808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64F00C38-A7C8-40B8-ADC7-F70EDFFE9771}"/>
              </a:ext>
            </a:extLst>
          </p:cNvPr>
          <p:cNvSpPr txBox="1">
            <a:spLocks/>
          </p:cNvSpPr>
          <p:nvPr/>
        </p:nvSpPr>
        <p:spPr>
          <a:xfrm>
            <a:off x="1680882" y="933094"/>
            <a:ext cx="9992489" cy="464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sz="2800" b="1" dirty="0">
                <a:solidFill>
                  <a:schemeClr val="dk1"/>
                </a:solidFill>
                <a:latin typeface="+mj-lt"/>
              </a:rPr>
              <a:t>הגדרת הבעיה: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b="1" dirty="0">
                <a:solidFill>
                  <a:schemeClr val="dk1"/>
                </a:solidFill>
                <a:latin typeface="+mj-lt"/>
              </a:rPr>
              <a:t>מי? </a:t>
            </a:r>
            <a:r>
              <a:rPr lang="he-IL" dirty="0">
                <a:solidFill>
                  <a:schemeClr val="dk1"/>
                </a:solidFill>
                <a:latin typeface="+mj-lt"/>
              </a:rPr>
              <a:t>הערבים תושבי ארץ ישראל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b="1" dirty="0">
                <a:solidFill>
                  <a:schemeClr val="dk1"/>
                </a:solidFill>
                <a:latin typeface="+mj-lt"/>
              </a:rPr>
              <a:t>כמה? </a:t>
            </a:r>
            <a:r>
              <a:rPr lang="he-IL" dirty="0">
                <a:solidFill>
                  <a:schemeClr val="dk1"/>
                </a:solidFill>
                <a:latin typeface="+mj-lt"/>
              </a:rPr>
              <a:t>כ- 700,000 ערבים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b="1" dirty="0">
                <a:solidFill>
                  <a:schemeClr val="dk1"/>
                </a:solidFill>
                <a:latin typeface="+mj-lt"/>
              </a:rPr>
              <a:t>מתי? </a:t>
            </a:r>
            <a:r>
              <a:rPr lang="he-IL" dirty="0">
                <a:solidFill>
                  <a:schemeClr val="dk1"/>
                </a:solidFill>
                <a:latin typeface="+mj-lt"/>
              </a:rPr>
              <a:t>1949-1947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b="1" dirty="0">
                <a:solidFill>
                  <a:schemeClr val="dk1"/>
                </a:solidFill>
                <a:latin typeface="+mj-lt"/>
              </a:rPr>
              <a:t>מהיכן? </a:t>
            </a:r>
            <a:r>
              <a:rPr lang="he-IL" dirty="0">
                <a:solidFill>
                  <a:schemeClr val="dk1"/>
                </a:solidFill>
                <a:latin typeface="+mj-lt"/>
              </a:rPr>
              <a:t>מן השטחים שהפכו לחלק ממדינת ישראל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b="1" dirty="0">
                <a:solidFill>
                  <a:schemeClr val="dk1"/>
                </a:solidFill>
                <a:latin typeface="+mj-lt"/>
              </a:rPr>
              <a:t>להיכן?  </a:t>
            </a:r>
            <a:r>
              <a:rPr lang="he-IL" dirty="0">
                <a:solidFill>
                  <a:schemeClr val="dk1"/>
                </a:solidFill>
                <a:latin typeface="+mj-lt"/>
              </a:rPr>
              <a:t>לבנון, סוריה, ירדן (עבר הירדן והגדה המערבית), מצרים (בעיקר רצועת עזה), עיראק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b="1" dirty="0">
                <a:solidFill>
                  <a:schemeClr val="dk1"/>
                </a:solidFill>
                <a:latin typeface="+mj-lt"/>
              </a:rPr>
              <a:t>מה רצונם? </a:t>
            </a:r>
            <a:r>
              <a:rPr lang="he-IL" dirty="0">
                <a:solidFill>
                  <a:schemeClr val="dk1"/>
                </a:solidFill>
                <a:latin typeface="+mj-lt"/>
              </a:rPr>
              <a:t>לחזור אל בתיהם בשטח מדינת ישראל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ובערבית: </a:t>
            </a:r>
            <a:r>
              <a:rPr lang="he-IL" dirty="0">
                <a:latin typeface="Arial" panose="020B0604020202020204" pitchFamily="34" charset="0"/>
              </a:rPr>
              <a:t>הנַכְּבָּה ("האסון")</a:t>
            </a:r>
            <a:endParaRPr lang="he-IL" dirty="0"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5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096000" y="56394"/>
            <a:ext cx="5400446" cy="101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sz="3000" dirty="0">
                <a:solidFill>
                  <a:srgbClr val="192A72"/>
                </a:solidFill>
                <a:latin typeface="+mj-lt"/>
              </a:rPr>
              <a:t>היווצרות בעיית </a:t>
            </a:r>
            <a:br>
              <a:rPr lang="he-IL" sz="3000" dirty="0">
                <a:solidFill>
                  <a:srgbClr val="192A72"/>
                </a:solidFill>
                <a:latin typeface="+mj-lt"/>
              </a:rPr>
            </a:br>
            <a:r>
              <a:rPr lang="he-IL" sz="3000" dirty="0">
                <a:solidFill>
                  <a:srgbClr val="192A72"/>
                </a:solidFill>
                <a:latin typeface="+mj-lt"/>
              </a:rPr>
              <a:t>הפליטים הפלסטינים</a:t>
            </a:r>
            <a:endParaRPr sz="3000" dirty="0">
              <a:latin typeface="+mj-lt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34E935D-8B2A-4B35-9DDF-F13D9BE9C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7"/>
          <a:stretch/>
        </p:blipFill>
        <p:spPr bwMode="auto">
          <a:xfrm>
            <a:off x="2579687" y="106547"/>
            <a:ext cx="3516313" cy="66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06CF3CA-5E62-44EA-89D9-F3DAE1AB4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10846" b="26863"/>
          <a:stretch/>
        </p:blipFill>
        <p:spPr bwMode="auto">
          <a:xfrm>
            <a:off x="6468036" y="1074735"/>
            <a:ext cx="4235824" cy="50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00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802260" y="213094"/>
            <a:ext cx="907808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65CC79-C6A5-492A-A284-493D554B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6" y="933094"/>
            <a:ext cx="8635252" cy="50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95282" y="132411"/>
            <a:ext cx="9300373" cy="87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50CF6F1-3C35-4028-BFE3-9D140753164C}"/>
              </a:ext>
            </a:extLst>
          </p:cNvPr>
          <p:cNvSpPr/>
          <p:nvPr/>
        </p:nvSpPr>
        <p:spPr>
          <a:xfrm>
            <a:off x="4758017" y="1008529"/>
            <a:ext cx="2675965" cy="87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002060"/>
                </a:solidFill>
              </a:rPr>
              <a:t>מחנות הפליטים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40BB150-02C3-4653-B57A-DE3FE7588D0E}"/>
              </a:ext>
            </a:extLst>
          </p:cNvPr>
          <p:cNvCxnSpPr/>
          <p:nvPr/>
        </p:nvCxnSpPr>
        <p:spPr>
          <a:xfrm>
            <a:off x="7321668" y="1884647"/>
            <a:ext cx="1562100" cy="307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CB595D21-A86D-49FB-8C82-74037648BC84}"/>
              </a:ext>
            </a:extLst>
          </p:cNvPr>
          <p:cNvCxnSpPr>
            <a:cxnSpLocks/>
          </p:cNvCxnSpPr>
          <p:nvPr/>
        </p:nvCxnSpPr>
        <p:spPr>
          <a:xfrm flipH="1">
            <a:off x="3308231" y="1884647"/>
            <a:ext cx="1562102" cy="307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DC25C899-BC3A-421E-95E4-D7F851886672}"/>
              </a:ext>
            </a:extLst>
          </p:cNvPr>
          <p:cNvSpPr/>
          <p:nvPr/>
        </p:nvSpPr>
        <p:spPr>
          <a:xfrm>
            <a:off x="7433983" y="2393577"/>
            <a:ext cx="2538997" cy="3106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2060"/>
                </a:solidFill>
              </a:rPr>
              <a:t>מספר מחנות 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הפליטים שהוקמו: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ירדן: 30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לבנון: 15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סוריה: 14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מצרים: 8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F8867DC-8638-406A-8A45-E9D8AB87A498}"/>
              </a:ext>
            </a:extLst>
          </p:cNvPr>
          <p:cNvSpPr/>
          <p:nvPr/>
        </p:nvSpPr>
        <p:spPr>
          <a:xfrm>
            <a:off x="2219020" y="2393577"/>
            <a:ext cx="2538997" cy="3106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2060"/>
                </a:solidFill>
              </a:rPr>
              <a:t>תנאי המחייה במחנות הפליטים: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צפיפות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בעיות תברואה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אבטלה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עוני</a:t>
            </a:r>
          </a:p>
        </p:txBody>
      </p:sp>
    </p:spTree>
    <p:extLst>
      <p:ext uri="{BB962C8B-B14F-4D97-AF65-F5344CB8AC3E}">
        <p14:creationId xmlns:p14="http://schemas.microsoft.com/office/powerpoint/2010/main" val="75348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he-IL" sz="4500" dirty="0">
                <a:latin typeface="+mj-lt"/>
              </a:rPr>
              <a:t>הסכמי שביתת הנשק </a:t>
            </a:r>
            <a:br>
              <a:rPr lang="he-IL" sz="4500" dirty="0">
                <a:latin typeface="+mj-lt"/>
              </a:rPr>
            </a:br>
            <a:r>
              <a:rPr lang="he-IL" sz="4500" dirty="0">
                <a:latin typeface="+mj-lt"/>
              </a:rPr>
              <a:t>והיווצרות בעיית הפליטים הפלסטינים</a:t>
            </a:r>
            <a:br>
              <a:rPr lang="he-IL" sz="3600" b="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</a:br>
            <a:r>
              <a:rPr lang="he-IL" sz="3600" b="0" dirty="0">
                <a:solidFill>
                  <a:schemeClr val="dk1"/>
                </a:solidFill>
                <a:highlight>
                  <a:srgbClr val="FFFF00"/>
                </a:highlight>
                <a:latin typeface="+mj-lt"/>
                <a:ea typeface="Arial"/>
                <a:cs typeface="Arial"/>
                <a:sym typeface="Arial"/>
              </a:rPr>
              <a:t>חלק א'</a:t>
            </a:r>
            <a:endParaRPr sz="3600" b="0" dirty="0">
              <a:solidFill>
                <a:schemeClr val="dk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-1" y="3202139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>
                <a:latin typeface="+mj-lt"/>
              </a:rPr>
              <a:t>היסטוריה י'- </a:t>
            </a:r>
            <a:r>
              <a:rPr lang="he-IL" sz="3200" dirty="0" err="1">
                <a:latin typeface="+mj-lt"/>
              </a:rPr>
              <a:t>יב</a:t>
            </a:r>
            <a:r>
              <a:rPr lang="he-IL" sz="3200" dirty="0">
                <a:latin typeface="+mj-lt"/>
              </a:rPr>
              <a:t>'</a:t>
            </a:r>
            <a:endParaRPr sz="3200" dirty="0">
              <a:latin typeface="+mj-lt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he-IL" dirty="0">
                <a:latin typeface="+mj-lt"/>
              </a:rPr>
              <a:t>גלבוע כהן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802260" y="213094"/>
            <a:ext cx="907808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0B7DCB9-E93B-452B-BA72-ABC804EBF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5210" b="12785"/>
          <a:stretch/>
        </p:blipFill>
        <p:spPr bwMode="auto">
          <a:xfrm>
            <a:off x="1097295" y="1228928"/>
            <a:ext cx="9997409" cy="41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CDC1154-3275-48C1-B9DD-41708319D246}"/>
              </a:ext>
            </a:extLst>
          </p:cNvPr>
          <p:cNvSpPr txBox="1"/>
          <p:nvPr/>
        </p:nvSpPr>
        <p:spPr>
          <a:xfrm>
            <a:off x="6418730" y="5730361"/>
            <a:ext cx="36947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</a:rPr>
              <a:t>מחנה פליטים בלאטה, שכם</a:t>
            </a:r>
          </a:p>
        </p:txBody>
      </p:sp>
    </p:spTree>
    <p:extLst>
      <p:ext uri="{BB962C8B-B14F-4D97-AF65-F5344CB8AC3E}">
        <p14:creationId xmlns:p14="http://schemas.microsoft.com/office/powerpoint/2010/main" val="30606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802260" y="213094"/>
            <a:ext cx="907808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00D03BE-83E8-42B9-B519-FF7977E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12892"/>
          <a:stretch/>
        </p:blipFill>
        <p:spPr bwMode="auto">
          <a:xfrm>
            <a:off x="1219200" y="933094"/>
            <a:ext cx="9753600" cy="46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074D998-DB76-4876-8248-56C5690BF7CF}"/>
              </a:ext>
            </a:extLst>
          </p:cNvPr>
          <p:cNvSpPr txBox="1"/>
          <p:nvPr/>
        </p:nvSpPr>
        <p:spPr>
          <a:xfrm>
            <a:off x="6324600" y="5755629"/>
            <a:ext cx="369478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</a:rPr>
              <a:t>מחנה פליטים בלאטה, שכם</a:t>
            </a:r>
          </a:p>
        </p:txBody>
      </p:sp>
    </p:spTree>
    <p:extLst>
      <p:ext uri="{BB962C8B-B14F-4D97-AF65-F5344CB8AC3E}">
        <p14:creationId xmlns:p14="http://schemas.microsoft.com/office/powerpoint/2010/main" val="35233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95282" y="132411"/>
            <a:ext cx="9300373" cy="87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50CF6F1-3C35-4028-BFE3-9D140753164C}"/>
              </a:ext>
            </a:extLst>
          </p:cNvPr>
          <p:cNvSpPr/>
          <p:nvPr/>
        </p:nvSpPr>
        <p:spPr>
          <a:xfrm>
            <a:off x="2756647" y="1008529"/>
            <a:ext cx="6494929" cy="87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002060"/>
                </a:solidFill>
              </a:rPr>
              <a:t>הסיבות להיווצרות בעיית הפליטים</a:t>
            </a:r>
          </a:p>
        </p:txBody>
      </p:sp>
      <p:sp>
        <p:nvSpPr>
          <p:cNvPr id="9" name="Google Shape;123;p3">
            <a:extLst>
              <a:ext uri="{FF2B5EF4-FFF2-40B4-BE49-F238E27FC236}">
                <a16:creationId xmlns:a16="http://schemas.microsoft.com/office/drawing/2014/main" id="{03AEC1B3-21B3-49C5-AA9D-4F097AC3FD6E}"/>
              </a:ext>
            </a:extLst>
          </p:cNvPr>
          <p:cNvSpPr txBox="1">
            <a:spLocks/>
          </p:cNvSpPr>
          <p:nvPr/>
        </p:nvSpPr>
        <p:spPr>
          <a:xfrm>
            <a:off x="2491399" y="2022199"/>
            <a:ext cx="6494929" cy="449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-457200">
              <a:lnSpc>
                <a:spcPct val="200000"/>
              </a:lnSpc>
              <a:buFontTx/>
              <a:buChar char="-"/>
            </a:pPr>
            <a:r>
              <a:rPr lang="he-IL" sz="2000" b="1" dirty="0">
                <a:solidFill>
                  <a:schemeClr val="dk1"/>
                </a:solidFill>
                <a:latin typeface="+mj-lt"/>
              </a:rPr>
              <a:t>יציאה עם תחילת המלחמה</a:t>
            </a:r>
          </a:p>
          <a:p>
            <a:pPr indent="-457200">
              <a:lnSpc>
                <a:spcPct val="200000"/>
              </a:lnSpc>
              <a:buFontTx/>
              <a:buChar char="-"/>
            </a:pPr>
            <a:r>
              <a:rPr lang="he-IL" sz="2000" b="1" dirty="0">
                <a:solidFill>
                  <a:schemeClr val="dk1"/>
                </a:solidFill>
                <a:latin typeface="+mj-lt"/>
              </a:rPr>
              <a:t>ההשפעה של תכנית ד' החל מחודש מרץ 1948 </a:t>
            </a:r>
          </a:p>
          <a:p>
            <a:pPr indent="-457200">
              <a:lnSpc>
                <a:spcPct val="200000"/>
              </a:lnSpc>
              <a:buFontTx/>
              <a:buChar char="-"/>
            </a:pPr>
            <a:r>
              <a:rPr lang="he-IL" sz="2000" b="1" dirty="0">
                <a:solidFill>
                  <a:schemeClr val="dk1"/>
                </a:solidFill>
                <a:latin typeface="+mj-lt"/>
              </a:rPr>
              <a:t> גירוש הערבים ע"י כוחות צה"ל </a:t>
            </a:r>
          </a:p>
          <a:p>
            <a:pPr indent="-457200">
              <a:lnSpc>
                <a:spcPct val="200000"/>
              </a:lnSpc>
              <a:buFontTx/>
              <a:buChar char="-"/>
            </a:pPr>
            <a:r>
              <a:rPr lang="he-IL" sz="2000" b="1" dirty="0">
                <a:solidFill>
                  <a:schemeClr val="dk1"/>
                </a:solidFill>
                <a:latin typeface="+mj-lt"/>
              </a:rPr>
              <a:t>נענו לקריאת מדינות ערב לעזוב עם הפלישה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83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95282" y="132411"/>
            <a:ext cx="9300373" cy="87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50CF6F1-3C35-4028-BFE3-9D140753164C}"/>
              </a:ext>
            </a:extLst>
          </p:cNvPr>
          <p:cNvSpPr/>
          <p:nvPr/>
        </p:nvSpPr>
        <p:spPr>
          <a:xfrm>
            <a:off x="2694684" y="1008529"/>
            <a:ext cx="6902034" cy="87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002060"/>
                </a:solidFill>
              </a:rPr>
              <a:t>המשכה של בעיית הפליטים עם תום המלחמה  </a:t>
            </a:r>
          </a:p>
        </p:txBody>
      </p:sp>
      <p:sp>
        <p:nvSpPr>
          <p:cNvPr id="9" name="Google Shape;123;p3">
            <a:extLst>
              <a:ext uri="{FF2B5EF4-FFF2-40B4-BE49-F238E27FC236}">
                <a16:creationId xmlns:a16="http://schemas.microsoft.com/office/drawing/2014/main" id="{03AEC1B3-21B3-49C5-AA9D-4F097AC3FD6E}"/>
              </a:ext>
            </a:extLst>
          </p:cNvPr>
          <p:cNvSpPr txBox="1">
            <a:spLocks/>
          </p:cNvSpPr>
          <p:nvPr/>
        </p:nvSpPr>
        <p:spPr>
          <a:xfrm>
            <a:off x="2644983" y="2102881"/>
            <a:ext cx="6902034" cy="449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-457200">
              <a:lnSpc>
                <a:spcPct val="200000"/>
              </a:lnSpc>
              <a:buFontTx/>
              <a:buChar char="-"/>
            </a:pPr>
            <a:r>
              <a:rPr lang="he-IL" sz="2800" b="1" dirty="0">
                <a:solidFill>
                  <a:schemeClr val="dk1"/>
                </a:solidFill>
              </a:rPr>
              <a:t>הנצחת בעיית הפליטות על ידי מדינות ערב</a:t>
            </a:r>
          </a:p>
          <a:p>
            <a:pPr indent="-457200">
              <a:lnSpc>
                <a:spcPct val="200000"/>
              </a:lnSpc>
              <a:buFontTx/>
              <a:buChar char="-"/>
            </a:pPr>
            <a:r>
              <a:rPr lang="he-IL" sz="2800" b="1" dirty="0">
                <a:solidFill>
                  <a:schemeClr val="dk1"/>
                </a:solidFill>
              </a:rPr>
              <a:t>סירובה של ישראל לקלוט את הפליטים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000" b="1" dirty="0">
                <a:solidFill>
                  <a:schemeClr val="dk1"/>
                </a:solidFill>
              </a:rPr>
              <a:t>         (פליטות ועלייה כחילופי אוכלוסין, חשש בטחוני,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000" b="1" dirty="0">
                <a:solidFill>
                  <a:schemeClr val="dk1"/>
                </a:solidFill>
              </a:rPr>
              <a:t>          דאגה לרוב יהודי, בתי הפליטים לשיכון העולים)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88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802260" y="213094"/>
            <a:ext cx="907808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074D998-DB76-4876-8248-56C5690BF7CF}"/>
              </a:ext>
            </a:extLst>
          </p:cNvPr>
          <p:cNvSpPr txBox="1"/>
          <p:nvPr/>
        </p:nvSpPr>
        <p:spPr>
          <a:xfrm>
            <a:off x="8282597" y="5688394"/>
            <a:ext cx="12917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</a:rPr>
              <a:t>00:59-01:49</a:t>
            </a:r>
          </a:p>
        </p:txBody>
      </p:sp>
      <p:pic>
        <p:nvPicPr>
          <p:cNvPr id="2" name="מדיה מקוונת 1" title="ￗﾐￗﾑￗﾐ ￗﾐￗﾑￗﾟ ￗﾢￗﾜ ￗﾑￗﾢￗﾙￗﾙￗﾪ ￗﾔￗﾤￗﾜￗﾙￗﾘￗﾙￗﾝ ￗﾔￗﾤￗﾜￗﾡￗﾘￗﾙￗﾠￗﾙￗﾝ">
            <a:hlinkClick r:id="" action="ppaction://media"/>
            <a:extLst>
              <a:ext uri="{FF2B5EF4-FFF2-40B4-BE49-F238E27FC236}">
                <a16:creationId xmlns:a16="http://schemas.microsoft.com/office/drawing/2014/main" id="{FFF542AF-6F41-48A7-BCEB-8E134F3B3F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991" y="933094"/>
            <a:ext cx="7820456" cy="586108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D0A8E1E-EBB9-47FB-B02C-C6E41866F0CF}"/>
              </a:ext>
            </a:extLst>
          </p:cNvPr>
          <p:cNvSpPr txBox="1"/>
          <p:nvPr/>
        </p:nvSpPr>
        <p:spPr>
          <a:xfrm>
            <a:off x="8686799" y="3013501"/>
            <a:ext cx="208508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b="1" dirty="0">
                <a:solidFill>
                  <a:srgbClr val="002060"/>
                </a:solidFill>
              </a:rPr>
              <a:t>אבא</a:t>
            </a:r>
            <a:r>
              <a:rPr lang="he-IL" sz="1600" b="1" dirty="0">
                <a:solidFill>
                  <a:srgbClr val="002060"/>
                </a:solidFill>
              </a:rPr>
              <a:t> </a:t>
            </a:r>
            <a:r>
              <a:rPr lang="he-IL" sz="2200" b="1" dirty="0">
                <a:solidFill>
                  <a:srgbClr val="002060"/>
                </a:solidFill>
              </a:rPr>
              <a:t>אבן</a:t>
            </a:r>
          </a:p>
          <a:p>
            <a:pPr algn="ctr"/>
            <a:r>
              <a:rPr lang="he-IL" sz="2200" b="1" dirty="0">
                <a:solidFill>
                  <a:srgbClr val="002060"/>
                </a:solidFill>
              </a:rPr>
              <a:t>שגריר ישראל בארה"ב ובאו"ם</a:t>
            </a:r>
          </a:p>
        </p:txBody>
      </p:sp>
    </p:spTree>
    <p:extLst>
      <p:ext uri="{BB962C8B-B14F-4D97-AF65-F5344CB8AC3E}">
        <p14:creationId xmlns:p14="http://schemas.microsoft.com/office/powerpoint/2010/main" val="29505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802260" y="213094"/>
            <a:ext cx="907808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074D998-DB76-4876-8248-56C5690BF7CF}"/>
              </a:ext>
            </a:extLst>
          </p:cNvPr>
          <p:cNvSpPr txBox="1"/>
          <p:nvPr/>
        </p:nvSpPr>
        <p:spPr>
          <a:xfrm>
            <a:off x="8282597" y="5688394"/>
            <a:ext cx="12917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</a:rPr>
              <a:t>00:40-01:34</a:t>
            </a:r>
          </a:p>
        </p:txBody>
      </p:sp>
      <p:pic>
        <p:nvPicPr>
          <p:cNvPr id="3" name="מדיה מקוונת 2" title="7 ￗﾑￗﾢￗﾙￗﾙￗﾪ ￗﾔￗﾤￗﾜￗﾙￗﾘￗﾙￗﾝ">
            <a:hlinkClick r:id="" action="ppaction://media"/>
            <a:extLst>
              <a:ext uri="{FF2B5EF4-FFF2-40B4-BE49-F238E27FC236}">
                <a16:creationId xmlns:a16="http://schemas.microsoft.com/office/drawing/2014/main" id="{B3FD7D34-C941-4C97-BCD1-1FCF7F2295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700" y="933094"/>
            <a:ext cx="7801535" cy="58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95282" y="132411"/>
            <a:ext cx="9300373" cy="87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250CF6F1-3C35-4028-BFE3-9D140753164C}"/>
              </a:ext>
            </a:extLst>
          </p:cNvPr>
          <p:cNvSpPr/>
          <p:nvPr/>
        </p:nvSpPr>
        <p:spPr>
          <a:xfrm>
            <a:off x="2756647" y="1008529"/>
            <a:ext cx="6494929" cy="87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rgbClr val="002060"/>
                </a:solidFill>
              </a:rPr>
              <a:t>החלטה 194 של האו"ם (דצמבר 1948)</a:t>
            </a:r>
          </a:p>
        </p:txBody>
      </p:sp>
      <p:sp>
        <p:nvSpPr>
          <p:cNvPr id="10" name="Google Shape;123;p3">
            <a:extLst>
              <a:ext uri="{FF2B5EF4-FFF2-40B4-BE49-F238E27FC236}">
                <a16:creationId xmlns:a16="http://schemas.microsoft.com/office/drawing/2014/main" id="{06E1556A-562A-4FE6-9BC6-32F7E8C0047B}"/>
              </a:ext>
            </a:extLst>
          </p:cNvPr>
          <p:cNvSpPr txBox="1">
            <a:spLocks/>
          </p:cNvSpPr>
          <p:nvPr/>
        </p:nvSpPr>
        <p:spPr>
          <a:xfrm>
            <a:off x="2478232" y="2237590"/>
            <a:ext cx="9412941" cy="257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"הפליטים אשר ברצונם לשוב לבתיהם ולחיות בשלום </a:t>
            </a:r>
            <a:r>
              <a:rPr lang="he-IL" dirty="0">
                <a:highlight>
                  <a:srgbClr val="FFFF00"/>
                </a:highlight>
              </a:rPr>
              <a:t>יורשו לעשות זאת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u="sng" dirty="0"/>
              <a:t>במועד המוקדם ביותר האפשרי מבחינה מעשית</a:t>
            </a:r>
            <a:r>
              <a:rPr lang="he-IL" dirty="0"/>
              <a:t>. בעבור רכושם של אלה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dirty="0"/>
              <a:t>אשר יעדיפו לא לעשות כן </a:t>
            </a:r>
            <a:r>
              <a:rPr lang="he-IL" dirty="0">
                <a:highlight>
                  <a:srgbClr val="FFFF00"/>
                </a:highlight>
              </a:rPr>
              <a:t>ישולמו פיצויים </a:t>
            </a:r>
            <a:r>
              <a:rPr lang="he-IL" dirty="0"/>
              <a:t>לפי עקרונות המשפט הבינלאומי".</a:t>
            </a:r>
            <a:endParaRPr lang="he-IL" sz="2000" b="1" dirty="0">
              <a:solidFill>
                <a:schemeClr val="dk1"/>
              </a:solidFill>
            </a:endParaRPr>
          </a:p>
          <a:p>
            <a:pPr indent="-457200">
              <a:lnSpc>
                <a:spcPct val="200000"/>
              </a:lnSpc>
              <a:buFontTx/>
              <a:buChar char="-"/>
            </a:pPr>
            <a:endParaRPr lang="he-IL" sz="2000" b="1" dirty="0">
              <a:solidFill>
                <a:schemeClr val="dk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  <p:sp>
        <p:nvSpPr>
          <p:cNvPr id="4" name="חץ: למטה 3">
            <a:extLst>
              <a:ext uri="{FF2B5EF4-FFF2-40B4-BE49-F238E27FC236}">
                <a16:creationId xmlns:a16="http://schemas.microsoft.com/office/drawing/2014/main" id="{0A7EA693-0990-4142-9DD2-0EFBA6BEA389}"/>
              </a:ext>
            </a:extLst>
          </p:cNvPr>
          <p:cNvSpPr/>
          <p:nvPr/>
        </p:nvSpPr>
        <p:spPr>
          <a:xfrm>
            <a:off x="7530353" y="4289612"/>
            <a:ext cx="188259" cy="72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חץ: שמאלה 4">
            <a:extLst>
              <a:ext uri="{FF2B5EF4-FFF2-40B4-BE49-F238E27FC236}">
                <a16:creationId xmlns:a16="http://schemas.microsoft.com/office/drawing/2014/main" id="{90C16A77-EB55-47C4-A3B2-BDCC4846A135}"/>
              </a:ext>
            </a:extLst>
          </p:cNvPr>
          <p:cNvSpPr/>
          <p:nvPr/>
        </p:nvSpPr>
        <p:spPr>
          <a:xfrm>
            <a:off x="2057400" y="2635624"/>
            <a:ext cx="833718" cy="2017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BBE6D94-D3F4-4F2E-B4B4-5EED906647F7}"/>
              </a:ext>
            </a:extLst>
          </p:cNvPr>
          <p:cNvSpPr/>
          <p:nvPr/>
        </p:nvSpPr>
        <p:spPr>
          <a:xfrm>
            <a:off x="6434417" y="5170312"/>
            <a:ext cx="2380130" cy="876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2060"/>
                </a:solidFill>
              </a:rPr>
              <a:t>אם לא יחזרו:</a:t>
            </a:r>
          </a:p>
          <a:p>
            <a:pPr algn="ctr"/>
            <a:r>
              <a:rPr lang="he-IL" sz="2400" dirty="0">
                <a:solidFill>
                  <a:srgbClr val="002060"/>
                </a:solidFill>
              </a:rPr>
              <a:t>פיצוי כספי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7C354D0A-0F02-4AD4-A3CB-21C5401DEEA1}"/>
              </a:ext>
            </a:extLst>
          </p:cNvPr>
          <p:cNvSpPr/>
          <p:nvPr/>
        </p:nvSpPr>
        <p:spPr>
          <a:xfrm>
            <a:off x="435042" y="2635624"/>
            <a:ext cx="1411942" cy="1771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rgbClr val="002060"/>
                </a:solidFill>
              </a:rPr>
              <a:t>יוכלו לחזור לבתיהם בישראל</a:t>
            </a:r>
          </a:p>
        </p:txBody>
      </p:sp>
    </p:spTree>
    <p:extLst>
      <p:ext uri="{BB962C8B-B14F-4D97-AF65-F5344CB8AC3E}">
        <p14:creationId xmlns:p14="http://schemas.microsoft.com/office/powerpoint/2010/main" val="176185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95282" y="132411"/>
            <a:ext cx="9300373" cy="87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היווצרות בעיית הפליטים הפלסטינים</a:t>
            </a:r>
            <a:endParaRPr dirty="0">
              <a:latin typeface="+mj-lt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86A6717-2862-4099-8605-9A5A89E14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78" t="16454" r="26103" b="8411"/>
          <a:stretch/>
        </p:blipFill>
        <p:spPr>
          <a:xfrm>
            <a:off x="2460811" y="1008529"/>
            <a:ext cx="6414247" cy="5596029"/>
          </a:xfrm>
          <a:prstGeom prst="rect">
            <a:avLst/>
          </a:prstGeom>
        </p:spPr>
      </p:pic>
      <p:sp>
        <p:nvSpPr>
          <p:cNvPr id="11" name="מציין מיקום טקסט 2">
            <a:extLst>
              <a:ext uri="{FF2B5EF4-FFF2-40B4-BE49-F238E27FC236}">
                <a16:creationId xmlns:a16="http://schemas.microsoft.com/office/drawing/2014/main" id="{CB4C6D71-309E-41A9-95FC-736BBA765B10}"/>
              </a:ext>
            </a:extLst>
          </p:cNvPr>
          <p:cNvSpPr txBox="1">
            <a:spLocks/>
          </p:cNvSpPr>
          <p:nvPr/>
        </p:nvSpPr>
        <p:spPr>
          <a:xfrm>
            <a:off x="8054788" y="4803457"/>
            <a:ext cx="41372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he-IL" sz="1600" dirty="0"/>
              <a:t>סמל שאלון 22116,  </a:t>
            </a:r>
          </a:p>
          <a:p>
            <a:r>
              <a:rPr lang="he-IL" sz="1600" dirty="0"/>
              <a:t>מועד חורף תשע"ו/2016</a:t>
            </a:r>
          </a:p>
        </p:txBody>
      </p:sp>
    </p:spTree>
    <p:extLst>
      <p:ext uri="{BB962C8B-B14F-4D97-AF65-F5344CB8AC3E}">
        <p14:creationId xmlns:p14="http://schemas.microsoft.com/office/powerpoint/2010/main" val="92204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sz="4800" b="1" dirty="0"/>
              <a:t>עד כאן להיום</a:t>
            </a:r>
            <a:endParaRPr sz="4800" b="1" dirty="0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DB71B656-5EB3-425F-9EB4-EE0A94095310}"/>
              </a:ext>
            </a:extLst>
          </p:cNvPr>
          <p:cNvSpPr txBox="1">
            <a:spLocks/>
          </p:cNvSpPr>
          <p:nvPr/>
        </p:nvSpPr>
        <p:spPr>
          <a:xfrm>
            <a:off x="943033" y="943684"/>
            <a:ext cx="9757644" cy="42545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מה למדנו עד כה?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ההבדלים בין הפסקת אש, הסכם שביתת נשק והסכם שלום.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מה גרם למדינת ישראל ולמדינות ערב לחתום על הסכמי שביתת הנשק.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גבולות מדינת ישראל בתום המלחמה והמושג "הקו הירוק".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על בעיית הפליטים הפלסטינים וכיצד בעיה זו נגרמה מנקודת ההשקפה של כל אחד מהצדדים.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מושג ושמו "נכבה"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וגם כיצד מנתחים ועונים על שאלת בגרות.</a:t>
            </a:r>
          </a:p>
          <a:p>
            <a:pPr marL="342900" indent="-342900" algn="r" rtl="1">
              <a:lnSpc>
                <a:spcPct val="150000"/>
              </a:lnSpc>
              <a:buFontTx/>
              <a:buChar char="-"/>
            </a:pPr>
            <a:endParaRPr lang="he-IL" sz="2400" dirty="0">
              <a:solidFill>
                <a:srgbClr val="192A72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solidFill>
                  <a:srgbClr val="192A72"/>
                </a:solidFill>
                <a:latin typeface="Varela Round" panose="020B0604020202020204" charset="-79"/>
                <a:cs typeface="Varela Round" panose="020B0604020202020204" charset="-79"/>
              </a:rPr>
              <a:t>    </a:t>
            </a:r>
            <a:endParaRPr lang="he-IL" sz="2000" dirty="0">
              <a:solidFill>
                <a:srgbClr val="192A72"/>
              </a:solidFill>
            </a:endParaRPr>
          </a:p>
          <a:p>
            <a:pPr marL="342900" indent="-342900" algn="r" rtl="1">
              <a:buFontTx/>
              <a:buChar char="-"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96440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D7EB24D-F957-4ECC-888F-A7C8069AFC17}"/>
              </a:ext>
            </a:extLst>
          </p:cNvPr>
          <p:cNvSpPr/>
          <p:nvPr/>
        </p:nvSpPr>
        <p:spPr>
          <a:xfrm>
            <a:off x="1319349" y="1097400"/>
            <a:ext cx="9387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/>
              <a:t>קישור בפורטל תלמידים למאגר בחינות בגרות בהיסטוריה סמל שאלון 022281, שאלות 14-16</a:t>
            </a:r>
          </a:p>
          <a:p>
            <a:pPr algn="r"/>
            <a:endParaRPr lang="he-IL" dirty="0"/>
          </a:p>
          <a:p>
            <a:pPr algn="r"/>
            <a:r>
              <a:rPr lang="he-IL" dirty="0">
                <a:hlinkClick r:id="rId2"/>
              </a:rPr>
              <a:t>http://meyda.education.gov.il/bagmgr/default.html</a:t>
            </a:r>
            <a:endParaRPr lang="he-IL" dirty="0"/>
          </a:p>
        </p:txBody>
      </p:sp>
      <p:sp>
        <p:nvSpPr>
          <p:cNvPr id="10" name="מציין מיקום טקסט 2">
            <a:extLst>
              <a:ext uri="{FF2B5EF4-FFF2-40B4-BE49-F238E27FC236}">
                <a16:creationId xmlns:a16="http://schemas.microsoft.com/office/drawing/2014/main" id="{4DA0F88E-836D-447D-9D44-08AB2498A484}"/>
              </a:ext>
            </a:extLst>
          </p:cNvPr>
          <p:cNvSpPr txBox="1">
            <a:spLocks/>
          </p:cNvSpPr>
          <p:nvPr/>
        </p:nvSpPr>
        <p:spPr>
          <a:xfrm>
            <a:off x="2519098" y="713763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he-IL" sz="2000" dirty="0"/>
              <a:t>המלצות לתרגול וצפייה:</a:t>
            </a:r>
          </a:p>
          <a:p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3F1EE85-1447-41A3-9EB5-7C3F71B4D19A}"/>
              </a:ext>
            </a:extLst>
          </p:cNvPr>
          <p:cNvSpPr/>
          <p:nvPr/>
        </p:nvSpPr>
        <p:spPr>
          <a:xfrm>
            <a:off x="1406783" y="2016015"/>
            <a:ext cx="918719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dirty="0"/>
              <a:t>הפורטל הפדגוגי: היסטוריה לחטיבה עליונה, בנושא לידתה של בעיית הפליטים הפלסטינים, לתרגול:</a:t>
            </a:r>
          </a:p>
          <a:p>
            <a:pPr algn="r" rtl="1"/>
            <a:r>
              <a:rPr lang="en-US" dirty="0">
                <a:hlinkClick r:id="rId2"/>
              </a:rPr>
              <a:t>https://pop.education.gov.il/tchumey_daat/historya/chativa-elyona/noseem_nilmadim/lidat-beayat-plitim-falestinim/</a:t>
            </a:r>
            <a:endParaRPr lang="en-US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319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x-none" dirty="0">
                <a:solidFill>
                  <a:srgbClr val="192A72"/>
                </a:solidFill>
                <a:latin typeface="+mj-lt"/>
              </a:rPr>
              <a:t>מה נלמד </a:t>
            </a:r>
            <a:r>
              <a:rPr lang="he-IL" dirty="0">
                <a:solidFill>
                  <a:srgbClr val="192A72"/>
                </a:solidFill>
                <a:latin typeface="+mj-lt"/>
              </a:rPr>
              <a:t>בשיעור היום</a:t>
            </a:r>
            <a:r>
              <a:rPr lang="x-none" dirty="0">
                <a:solidFill>
                  <a:srgbClr val="192A72"/>
                </a:solidFill>
                <a:latin typeface="+mj-lt"/>
              </a:rPr>
              <a:t> </a:t>
            </a:r>
            <a:r>
              <a:rPr lang="he-IL" dirty="0">
                <a:solidFill>
                  <a:srgbClr val="192A72"/>
                </a:solidFill>
                <a:latin typeface="+mj-lt"/>
              </a:rPr>
              <a:t>?</a:t>
            </a:r>
            <a:endParaRPr dirty="0">
              <a:latin typeface="+mj-lt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515275" y="1185407"/>
            <a:ext cx="9057350" cy="4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dirty="0">
              <a:solidFill>
                <a:schemeClr val="dk1"/>
              </a:solidFill>
            </a:endParaRPr>
          </a:p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dirty="0"/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64F00C38-A7C8-40B8-ADC7-F70EDFFE9771}"/>
              </a:ext>
            </a:extLst>
          </p:cNvPr>
          <p:cNvSpPr txBox="1">
            <a:spLocks/>
          </p:cNvSpPr>
          <p:nvPr/>
        </p:nvSpPr>
        <p:spPr>
          <a:xfrm>
            <a:off x="-2053944" y="1125413"/>
            <a:ext cx="13730669" cy="43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he-IL" dirty="0">
                <a:solidFill>
                  <a:schemeClr val="dk1"/>
                </a:solidFill>
                <a:latin typeface="+mj-lt"/>
              </a:rPr>
              <a:t>מדינת ישראל, תמונת מצב שנת 1949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he-IL" dirty="0">
                <a:solidFill>
                  <a:schemeClr val="dk1"/>
                </a:solidFill>
                <a:latin typeface="+mj-lt"/>
              </a:rPr>
              <a:t>הסכמי שביתת הנשק עם מדינות ערב השכנות</a:t>
            </a:r>
            <a:endParaRPr lang="he-IL" sz="2000" dirty="0">
              <a:solidFill>
                <a:schemeClr val="dk1"/>
              </a:solidFill>
              <a:latin typeface="+mj-lt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he-IL" dirty="0">
                <a:solidFill>
                  <a:schemeClr val="dk1"/>
                </a:solidFill>
                <a:latin typeface="+mj-lt"/>
              </a:rPr>
              <a:t>היווצרות בעיית הפליטים הפלסטינים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he-IL" dirty="0">
                <a:solidFill>
                  <a:schemeClr val="dk1"/>
                </a:solidFill>
                <a:latin typeface="+mj-lt"/>
              </a:rPr>
              <a:t>נלמד באופן חוויתי ונלמד כיצד לענות על שאלות בגרות</a:t>
            </a: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CEE611A-7B50-49D4-A373-B93DB3D57616}"/>
              </a:ext>
            </a:extLst>
          </p:cNvPr>
          <p:cNvSpPr txBox="1"/>
          <p:nvPr/>
        </p:nvSpPr>
        <p:spPr>
          <a:xfrm>
            <a:off x="705064" y="6177684"/>
            <a:ext cx="254946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err="1">
                <a:solidFill>
                  <a:srgbClr val="002060"/>
                </a:solidFill>
              </a:rPr>
              <a:t>ראלף</a:t>
            </a:r>
            <a:r>
              <a:rPr lang="he-IL" sz="1600" b="1" dirty="0">
                <a:solidFill>
                  <a:srgbClr val="002060"/>
                </a:solidFill>
              </a:rPr>
              <a:t> </a:t>
            </a:r>
            <a:r>
              <a:rPr lang="he-IL" sz="1600" b="1" dirty="0" err="1">
                <a:solidFill>
                  <a:srgbClr val="002060"/>
                </a:solidFill>
              </a:rPr>
              <a:t>באנץ</a:t>
            </a:r>
            <a:r>
              <a:rPr lang="he-IL" sz="1600" b="1" dirty="0">
                <a:solidFill>
                  <a:srgbClr val="002060"/>
                </a:solidFill>
              </a:rPr>
              <a:t>'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7BD50B-6217-4D0E-9333-575B6B345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 r="13988"/>
          <a:stretch/>
        </p:blipFill>
        <p:spPr bwMode="auto">
          <a:xfrm>
            <a:off x="234763" y="933094"/>
            <a:ext cx="3490072" cy="516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7B87C51D-DE61-445F-B869-B5BE8B5CC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קישורים וקרדיט</a:t>
            </a:r>
          </a:p>
        </p:txBody>
      </p:sp>
      <p:sp>
        <p:nvSpPr>
          <p:cNvPr id="4" name="מציין מיקום טקסט 2">
            <a:extLst>
              <a:ext uri="{FF2B5EF4-FFF2-40B4-BE49-F238E27FC236}">
                <a16:creationId xmlns:a16="http://schemas.microsoft.com/office/drawing/2014/main" id="{5A8586D0-9018-42DD-9724-19AA36E1984E}"/>
              </a:ext>
            </a:extLst>
          </p:cNvPr>
          <p:cNvSpPr txBox="1">
            <a:spLocks/>
          </p:cNvSpPr>
          <p:nvPr/>
        </p:nvSpPr>
        <p:spPr>
          <a:xfrm>
            <a:off x="822961" y="1301708"/>
            <a:ext cx="9757644" cy="50337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e-IL" sz="1800" dirty="0"/>
              <a:t>יומן חדשות -גנזך המדינה</a:t>
            </a:r>
            <a:r>
              <a:rPr lang="en-US" sz="1800" dirty="0"/>
              <a:t> </a:t>
            </a:r>
            <a:r>
              <a:rPr lang="en-US" sz="2000" dirty="0" err="1"/>
              <a:t>Movietone</a:t>
            </a:r>
            <a:r>
              <a:rPr lang="en-US" sz="2000" dirty="0"/>
              <a:t> News</a:t>
            </a:r>
            <a:endParaRPr lang="he-IL" sz="2000" dirty="0">
              <a:hlinkClick r:id="rId2"/>
            </a:endParaRPr>
          </a:p>
          <a:p>
            <a:pPr algn="r" rtl="1"/>
            <a:r>
              <a:rPr lang="en-US" sz="2000" dirty="0">
                <a:hlinkClick r:id="rId2"/>
              </a:rPr>
              <a:t>https://www.youtube.com/watch?v=n8ebEHfbEZQ#t=54</a:t>
            </a:r>
            <a:endParaRPr lang="en-US" sz="2000" dirty="0"/>
          </a:p>
          <a:p>
            <a:pPr algn="r" rtl="1"/>
            <a:endParaRPr lang="he-IL" sz="2000" dirty="0"/>
          </a:p>
          <a:p>
            <a:pPr algn="r" rtl="1"/>
            <a:r>
              <a:rPr lang="he-IL" sz="1800" dirty="0"/>
              <a:t>אבא אבן על בעיית הפליטים הפלסטינים</a:t>
            </a:r>
          </a:p>
          <a:p>
            <a:pPr algn="r" rtl="1"/>
            <a:r>
              <a:rPr lang="en-US" sz="2000" dirty="0">
                <a:hlinkClick r:id="rId2"/>
              </a:rPr>
              <a:t>https://www.youtube.com/watch?v=axM5xuQak0k</a:t>
            </a:r>
            <a:endParaRPr lang="he-IL" sz="2000" dirty="0"/>
          </a:p>
          <a:p>
            <a:pPr algn="r" rtl="1"/>
            <a:endParaRPr lang="he-IL" sz="2000" dirty="0"/>
          </a:p>
          <a:p>
            <a:pPr algn="r" rtl="1"/>
            <a:r>
              <a:rPr lang="he-IL" sz="2000" dirty="0"/>
              <a:t>7 בעיית הפליטים</a:t>
            </a:r>
          </a:p>
          <a:p>
            <a:pPr algn="r" rtl="1"/>
            <a:r>
              <a:rPr lang="en-US" sz="2000" dirty="0">
                <a:hlinkClick r:id="rId2"/>
              </a:rPr>
              <a:t>https://www.youtube.com/watch?v=VLHuQmge6sE</a:t>
            </a:r>
            <a:endParaRPr lang="he-IL" sz="2000" dirty="0"/>
          </a:p>
          <a:p>
            <a:pPr algn="r" rtl="1"/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4203631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096000" y="197586"/>
            <a:ext cx="628874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64F00C38-A7C8-40B8-ADC7-F70EDFFE9771}"/>
              </a:ext>
            </a:extLst>
          </p:cNvPr>
          <p:cNvSpPr txBox="1">
            <a:spLocks/>
          </p:cNvSpPr>
          <p:nvPr/>
        </p:nvSpPr>
        <p:spPr>
          <a:xfrm>
            <a:off x="7341304" y="933094"/>
            <a:ext cx="4332065" cy="43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תזכורת: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מה היה כאן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ערב ה – 29/11/1947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(ההצבעה על תכנית החלוקה)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החלטה 181</a:t>
            </a: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  <p:pic>
        <p:nvPicPr>
          <p:cNvPr id="1028" name="Picture 4" descr="הצעת החלוקה של האו&quot;ם , 1947">
            <a:extLst>
              <a:ext uri="{FF2B5EF4-FFF2-40B4-BE49-F238E27FC236}">
                <a16:creationId xmlns:a16="http://schemas.microsoft.com/office/drawing/2014/main" id="{09D766AA-840C-410C-8B5F-AD0204EF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3" y="933095"/>
            <a:ext cx="7139765" cy="57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6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512069" y="302559"/>
            <a:ext cx="533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64F00C38-A7C8-40B8-ADC7-F70EDFFE9771}"/>
              </a:ext>
            </a:extLst>
          </p:cNvPr>
          <p:cNvSpPr txBox="1">
            <a:spLocks/>
          </p:cNvSpPr>
          <p:nvPr/>
        </p:nvSpPr>
        <p:spPr>
          <a:xfrm>
            <a:off x="7341304" y="933094"/>
            <a:ext cx="4332065" cy="43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תזכורת: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מלחמת העצמאות: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שלב א' –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30/11/1947 – 14/5/1948</a:t>
            </a: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  <p:pic>
        <p:nvPicPr>
          <p:cNvPr id="3082" name="Picture 10" descr="מצב המלחמה, מרס 1948">
            <a:extLst>
              <a:ext uri="{FF2B5EF4-FFF2-40B4-BE49-F238E27FC236}">
                <a16:creationId xmlns:a16="http://schemas.microsoft.com/office/drawing/2014/main" id="{A152ADD3-A137-448C-9F86-30D68726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47" y="933094"/>
            <a:ext cx="3352800" cy="58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1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203576" y="386190"/>
            <a:ext cx="628874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64F00C38-A7C8-40B8-ADC7-F70EDFFE9771}"/>
              </a:ext>
            </a:extLst>
          </p:cNvPr>
          <p:cNvSpPr txBox="1">
            <a:spLocks/>
          </p:cNvSpPr>
          <p:nvPr/>
        </p:nvSpPr>
        <p:spPr>
          <a:xfrm>
            <a:off x="7529563" y="1116451"/>
            <a:ext cx="4332065" cy="43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תזכורת: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מה היה כאן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יום שישי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אחר הצהריים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 14/5/1948,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תל אביב</a:t>
            </a: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  <p:pic>
        <p:nvPicPr>
          <p:cNvPr id="5122" name="Picture 2" descr="הכרזת המדינה">
            <a:extLst>
              <a:ext uri="{FF2B5EF4-FFF2-40B4-BE49-F238E27FC236}">
                <a16:creationId xmlns:a16="http://schemas.microsoft.com/office/drawing/2014/main" id="{7FB9EEB0-0919-4633-950C-7694927C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2" y="1386204"/>
            <a:ext cx="3172341" cy="40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01C2ED9-8BD1-41A6-A25E-71A6DDD1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61" y="1386204"/>
            <a:ext cx="5986526" cy="40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1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512069" y="302559"/>
            <a:ext cx="533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64F00C38-A7C8-40B8-ADC7-F70EDFFE9771}"/>
              </a:ext>
            </a:extLst>
          </p:cNvPr>
          <p:cNvSpPr txBox="1">
            <a:spLocks/>
          </p:cNvSpPr>
          <p:nvPr/>
        </p:nvSpPr>
        <p:spPr>
          <a:xfrm>
            <a:off x="7341304" y="933094"/>
            <a:ext cx="4332065" cy="43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תזכורת: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מלחמת העצמאות: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שלב ב' –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15/5/1948 –1949</a:t>
            </a: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  <p:pic>
        <p:nvPicPr>
          <p:cNvPr id="5" name="Picture 14" descr="PPT - מלחמת העצמאות- שלב א: PowerPoint Presentation, free download ...">
            <a:extLst>
              <a:ext uri="{FF2B5EF4-FFF2-40B4-BE49-F238E27FC236}">
                <a16:creationId xmlns:a16="http://schemas.microsoft.com/office/drawing/2014/main" id="{73A11059-7A63-47C5-B4C5-85E216252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4412" r="39012"/>
          <a:stretch/>
        </p:blipFill>
        <p:spPr bwMode="auto">
          <a:xfrm>
            <a:off x="2649071" y="1022559"/>
            <a:ext cx="4692233" cy="56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6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436091" y="213094"/>
            <a:ext cx="533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64F00C38-A7C8-40B8-ADC7-F70EDFFE9771}"/>
              </a:ext>
            </a:extLst>
          </p:cNvPr>
          <p:cNvSpPr txBox="1">
            <a:spLocks/>
          </p:cNvSpPr>
          <p:nvPr/>
        </p:nvSpPr>
        <p:spPr>
          <a:xfrm>
            <a:off x="7341304" y="933094"/>
            <a:ext cx="4332065" cy="43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המקום: האי רודוס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הצדדים: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ישראל – מצרים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ישראל – לבנון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ישראל – ירדן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ישראל - סוריה</a:t>
            </a: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  <a:p>
            <a:pPr marL="0"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  <a:p>
            <a:pPr indent="0">
              <a:lnSpc>
                <a:spcPct val="200000"/>
              </a:lnSpc>
              <a:buFont typeface="Arial"/>
              <a:buNone/>
            </a:pPr>
            <a:endParaRPr lang="he-IL" dirty="0">
              <a:solidFill>
                <a:schemeClr val="dk1"/>
              </a:solidFill>
            </a:endParaRPr>
          </a:p>
        </p:txBody>
      </p:sp>
      <p:pic>
        <p:nvPicPr>
          <p:cNvPr id="2054" name="Picture 6" descr="%d7%94%d7%9e%d7%a9%d7%9c%d7%97%d7%aa-%d7%94%d7%99%d7%a9%d7%a8%d7%90%d7%9c%d7%99%d7%aa-%d7%9c%d7%a9%d7%91%d7%99%d7%aa%d7%aa-%d7%94%d7%a0%d7%a9%d7%a7-%d7%9e%d7%a6%d7%a8%d7%99%d7%9d-%d7%a8%d7%95%d7%93">
            <a:extLst>
              <a:ext uri="{FF2B5EF4-FFF2-40B4-BE49-F238E27FC236}">
                <a16:creationId xmlns:a16="http://schemas.microsoft.com/office/drawing/2014/main" id="{41CC6D1E-A4A4-454A-ADF0-EF106D0F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8" y="1150749"/>
            <a:ext cx="6880425" cy="46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A94CFF13-C67B-4FB7-8108-0518E646620A}"/>
              </a:ext>
            </a:extLst>
          </p:cNvPr>
          <p:cNvSpPr txBox="1"/>
          <p:nvPr/>
        </p:nvSpPr>
        <p:spPr>
          <a:xfrm>
            <a:off x="1250576" y="5803718"/>
            <a:ext cx="591670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rgbClr val="002060"/>
                </a:solidFill>
              </a:rPr>
              <a:t>נציגי המשלחת הישראלית לשיחות באי רודוס עם המשלחת המצרית </a:t>
            </a:r>
          </a:p>
        </p:txBody>
      </p:sp>
    </p:spTree>
    <p:extLst>
      <p:ext uri="{BB962C8B-B14F-4D97-AF65-F5344CB8AC3E}">
        <p14:creationId xmlns:p14="http://schemas.microsoft.com/office/powerpoint/2010/main" val="4263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6460392" y="176288"/>
            <a:ext cx="533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  <a:latin typeface="+mj-lt"/>
              </a:rPr>
              <a:t>הסכמי שביתת הנשק</a:t>
            </a:r>
            <a:endParaRPr dirty="0">
              <a:latin typeface="+mj-lt"/>
            </a:endParaRPr>
          </a:p>
        </p:txBody>
      </p:sp>
      <p:sp>
        <p:nvSpPr>
          <p:cNvPr id="8" name="Google Shape;123;p3">
            <a:extLst>
              <a:ext uri="{FF2B5EF4-FFF2-40B4-BE49-F238E27FC236}">
                <a16:creationId xmlns:a16="http://schemas.microsoft.com/office/drawing/2014/main" id="{64F00C38-A7C8-40B8-ADC7-F70EDFFE9771}"/>
              </a:ext>
            </a:extLst>
          </p:cNvPr>
          <p:cNvSpPr txBox="1">
            <a:spLocks/>
          </p:cNvSpPr>
          <p:nvPr/>
        </p:nvSpPr>
        <p:spPr>
          <a:xfrm>
            <a:off x="8767482" y="933094"/>
            <a:ext cx="2905887" cy="43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גבולות מדינת ישראל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לאחר החתימה על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הסכמי שביתת הנשק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שנת 1949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>
                <a:solidFill>
                  <a:schemeClr val="dk1"/>
                </a:solidFill>
                <a:latin typeface="+mj-lt"/>
              </a:rPr>
              <a:t>(גבולות הקו הירוק)</a:t>
            </a:r>
          </a:p>
          <a:p>
            <a:pPr mar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3074" name="Picture 2" descr="מגבולות תכנית כ&quot;ט בנובמבר - 1947 לגבולות הקו הירוק">
            <a:extLst>
              <a:ext uri="{FF2B5EF4-FFF2-40B4-BE49-F238E27FC236}">
                <a16:creationId xmlns:a16="http://schemas.microsoft.com/office/drawing/2014/main" id="{27DC5618-28AD-48D1-A62E-E0090806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20" y="933094"/>
            <a:ext cx="3051024" cy="57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הגבולות בעקבות מלחמת העצמאות, 1949">
            <a:extLst>
              <a:ext uri="{FF2B5EF4-FFF2-40B4-BE49-F238E27FC236}">
                <a16:creationId xmlns:a16="http://schemas.microsoft.com/office/drawing/2014/main" id="{D7112C58-EBF4-41DB-AFFB-C7F0FE46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933094"/>
            <a:ext cx="2905887" cy="57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376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957</Words>
  <Application>Microsoft Office PowerPoint</Application>
  <PresentationFormat>מסך רחב</PresentationFormat>
  <Paragraphs>177</Paragraphs>
  <Slides>31</Slides>
  <Notes>29</Notes>
  <HiddenSlides>0</HiddenSlides>
  <MMClips>3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5" baseType="lpstr">
      <vt:lpstr>Varela Round</vt:lpstr>
      <vt:lpstr>Calibri</vt:lpstr>
      <vt:lpstr>Arial</vt:lpstr>
      <vt:lpstr>ערכת נושא Office</vt:lpstr>
      <vt:lpstr>מערכת שידורים לאומית</vt:lpstr>
      <vt:lpstr>הסכמי שביתת הנשק  והיווצרות בעיית הפליטים הפלסטינים חלק א'</vt:lpstr>
      <vt:lpstr>מה נלמד בשיעור היום ?</vt:lpstr>
      <vt:lpstr>הסכמי שביתת הנשק</vt:lpstr>
      <vt:lpstr>הסכמי שביתת הנשק</vt:lpstr>
      <vt:lpstr>הסכמי שביתת הנשק</vt:lpstr>
      <vt:lpstr>הסכמי שביתת הנשק</vt:lpstr>
      <vt:lpstr>הסכמי שביתת הנשק</vt:lpstr>
      <vt:lpstr>הסכמי שביתת הנשק</vt:lpstr>
      <vt:lpstr>הסכמי שביתת הנשק</vt:lpstr>
      <vt:lpstr>הסכמי שביתת הנשק</vt:lpstr>
      <vt:lpstr>הסכמי שביתת הנשק</vt:lpstr>
      <vt:lpstr>הסכמי שביתת הנשק</vt:lpstr>
      <vt:lpstr>ה פ ס ק ה . . .</vt:lpstr>
      <vt:lpstr>הסכמי שביתת הנשק  והיווצרות בעיית הפליטים הפלסטינים חלק ב'</vt:lpstr>
      <vt:lpstr>היווצרות בעיית הפליטים הפלסטינים</vt:lpstr>
      <vt:lpstr>היווצרות בעיית  הפליטים הפלסטינים</vt:lpstr>
      <vt:lpstr>היווצרות בעיית הפליטים הפלסטינים</vt:lpstr>
      <vt:lpstr>היווצרות בעיית הפליטים הפלסטינים</vt:lpstr>
      <vt:lpstr>היווצרות בעיית הפליטים הפלסטינים</vt:lpstr>
      <vt:lpstr>היווצרות בעיית הפליטים הפלסטינים</vt:lpstr>
      <vt:lpstr>היווצרות בעיית הפליטים הפלסטינים</vt:lpstr>
      <vt:lpstr>היווצרות בעיית הפליטים הפלסטינים</vt:lpstr>
      <vt:lpstr>היווצרות בעיית הפליטים הפלסטינים</vt:lpstr>
      <vt:lpstr>היווצרות בעיית הפליטים הפלסטינים</vt:lpstr>
      <vt:lpstr>היווצרות בעיית הפליטים הפלסטינים</vt:lpstr>
      <vt:lpstr>היווצרות בעיית הפליטים הפלסטינים</vt:lpstr>
      <vt:lpstr>עד כאן להיום</vt:lpstr>
      <vt:lpstr>מצגת של PowerPoint‏</vt:lpstr>
      <vt:lpstr>קישורים וקרדיט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יובל טולדנו</cp:lastModifiedBy>
  <cp:revision>253</cp:revision>
  <dcterms:created xsi:type="dcterms:W3CDTF">2020-03-15T19:13:03Z</dcterms:created>
  <dcterms:modified xsi:type="dcterms:W3CDTF">2021-10-28T08:21:50Z</dcterms:modified>
</cp:coreProperties>
</file>