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95" r:id="rId3"/>
    <p:sldId id="274" r:id="rId4"/>
    <p:sldId id="256" r:id="rId5"/>
    <p:sldId id="272" r:id="rId6"/>
    <p:sldId id="258" r:id="rId7"/>
    <p:sldId id="276" r:id="rId8"/>
    <p:sldId id="259" r:id="rId9"/>
    <p:sldId id="277" r:id="rId10"/>
    <p:sldId id="260" r:id="rId11"/>
    <p:sldId id="279" r:id="rId12"/>
    <p:sldId id="280" r:id="rId13"/>
    <p:sldId id="282" r:id="rId14"/>
    <p:sldId id="283" r:id="rId15"/>
    <p:sldId id="284" r:id="rId16"/>
    <p:sldId id="294" r:id="rId17"/>
    <p:sldId id="286" r:id="rId18"/>
    <p:sldId id="287" r:id="rId19"/>
    <p:sldId id="288" r:id="rId20"/>
    <p:sldId id="290" r:id="rId21"/>
    <p:sldId id="289" r:id="rId22"/>
    <p:sldId id="291" r:id="rId23"/>
    <p:sldId id="293" r:id="rId24"/>
    <p:sldId id="269" r:id="rId25"/>
    <p:sldId id="268" r:id="rId26"/>
    <p:sldId id="270" r:id="rId27"/>
    <p:sldId id="271"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88" autoAdjust="0"/>
    <p:restoredTop sz="94660"/>
  </p:normalViewPr>
  <p:slideViewPr>
    <p:cSldViewPr snapToGrid="0">
      <p:cViewPr varScale="1">
        <p:scale>
          <a:sx n="86" d="100"/>
          <a:sy n="86" d="100"/>
        </p:scale>
        <p:origin x="4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212681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148559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248301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323635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39003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224724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143969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310672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93769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106051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0080E5F-0250-401F-9BEF-B712DF8FCAAF}" type="datetimeFigureOut">
              <a:rPr lang="he-IL" smtClean="0"/>
              <a:t>ט"ו/אדר/תשפ"א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AFACE28-48F2-4EF4-AC61-8074D0E248CD}" type="slidenum">
              <a:rPr lang="he-IL" smtClean="0"/>
              <a:t>‹#›</a:t>
            </a:fld>
            <a:endParaRPr lang="he-IL"/>
          </a:p>
        </p:txBody>
      </p:sp>
    </p:spTree>
    <p:extLst>
      <p:ext uri="{BB962C8B-B14F-4D97-AF65-F5344CB8AC3E}">
        <p14:creationId xmlns:p14="http://schemas.microsoft.com/office/powerpoint/2010/main" val="117441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5000">
              <a:schemeClr val="accent1">
                <a:lumMod val="5000"/>
                <a:lumOff val="95000"/>
              </a:schemeClr>
            </a:gs>
            <a:gs pos="83000">
              <a:schemeClr val="accent1">
                <a:lumMod val="45000"/>
                <a:lumOff val="55000"/>
              </a:schemeClr>
            </a:gs>
            <a:gs pos="45000">
              <a:schemeClr val="accent1">
                <a:lumMod val="45000"/>
                <a:lumOff val="55000"/>
              </a:schemeClr>
            </a:gs>
            <a:gs pos="100000">
              <a:schemeClr val="accent1">
                <a:lumMod val="5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0080E5F-0250-401F-9BEF-B712DF8FCAAF}" type="datetimeFigureOut">
              <a:rPr lang="he-IL" smtClean="0"/>
              <a:t>ט"ו/אדר/תשפ"א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FACE28-48F2-4EF4-AC61-8074D0E248CD}" type="slidenum">
              <a:rPr lang="he-IL" smtClean="0"/>
              <a:t>‹#›</a:t>
            </a:fld>
            <a:endParaRPr lang="he-IL"/>
          </a:p>
        </p:txBody>
      </p:sp>
    </p:spTree>
    <p:extLst>
      <p:ext uri="{BB962C8B-B14F-4D97-AF65-F5344CB8AC3E}">
        <p14:creationId xmlns:p14="http://schemas.microsoft.com/office/powerpoint/2010/main" val="49272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DYsZWr3O7s&amp;t=163s" TargetMode="External"/><Relationship Id="rId2" Type="http://schemas.openxmlformats.org/officeDocument/2006/relationships/hyperlink" Target="https://www.youtube.com/watch?v=EfqxqSB5Rl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733" y="186587"/>
            <a:ext cx="5657318" cy="3370153"/>
          </a:xfrm>
          <a:prstGeom prst="rect">
            <a:avLst/>
          </a:prstGeom>
          <a:noFill/>
        </p:spPr>
        <p:txBody>
          <a:bodyPr wrap="none" rtlCol="1">
            <a:spAutoFit/>
          </a:bodyPr>
          <a:lstStyle/>
          <a:p>
            <a:pPr algn="ctr">
              <a:lnSpc>
                <a:spcPct val="150000"/>
              </a:lnSpc>
            </a:pPr>
            <a:r>
              <a:rPr lang="he-IL" sz="4400" b="1" dirty="0">
                <a:solidFill>
                  <a:srgbClr val="0070C0"/>
                </a:solidFill>
              </a:rPr>
              <a:t>מלחמת העצמאות:</a:t>
            </a:r>
          </a:p>
          <a:p>
            <a:pPr algn="ctr">
              <a:lnSpc>
                <a:spcPct val="150000"/>
              </a:lnSpc>
            </a:pPr>
            <a:r>
              <a:rPr lang="he-IL" sz="6600" b="1" dirty="0">
                <a:solidFill>
                  <a:srgbClr val="0070C0"/>
                </a:solidFill>
              </a:rPr>
              <a:t>שלב ב'</a:t>
            </a:r>
          </a:p>
          <a:p>
            <a:pPr algn="ctr">
              <a:lnSpc>
                <a:spcPct val="150000"/>
              </a:lnSpc>
            </a:pPr>
            <a:r>
              <a:rPr lang="he-IL" sz="3200" dirty="0">
                <a:solidFill>
                  <a:srgbClr val="0070C0"/>
                </a:solidFill>
              </a:rPr>
              <a:t>15 במאי 1948  עד 19 ביולי 1949</a:t>
            </a:r>
          </a:p>
        </p:txBody>
      </p:sp>
      <p:pic>
        <p:nvPicPr>
          <p:cNvPr id="3" name="תמונה 2"/>
          <p:cNvPicPr>
            <a:picLocks noChangeAspect="1"/>
          </p:cNvPicPr>
          <p:nvPr/>
        </p:nvPicPr>
        <p:blipFill rotWithShape="1">
          <a:blip r:embed="rId2"/>
          <a:srcRect b="29541"/>
          <a:stretch/>
        </p:blipFill>
        <p:spPr>
          <a:xfrm>
            <a:off x="7713478" y="-1"/>
            <a:ext cx="4478522" cy="6858001"/>
          </a:xfrm>
          <a:prstGeom prst="rect">
            <a:avLst/>
          </a:prstGeom>
          <a:ln>
            <a:noFill/>
          </a:ln>
          <a:effectLst>
            <a:outerShdw blurRad="292100" dist="139700" dir="2700000" algn="tl" rotWithShape="0">
              <a:srgbClr val="333333">
                <a:alpha val="65000"/>
              </a:srgbClr>
            </a:outerShdw>
          </a:effectLst>
        </p:spPr>
      </p:pic>
      <p:pic>
        <p:nvPicPr>
          <p:cNvPr id="2051" name="Picture 3" descr="C:\Users\Edri\Google Drive\אורנים\בית ירח\יא\בונים מדינה\מלחמת העצמאות\תמונות\תמונה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306" r="58792"/>
          <a:stretch/>
        </p:blipFill>
        <p:spPr bwMode="auto">
          <a:xfrm>
            <a:off x="6362608" y="259157"/>
            <a:ext cx="2096069" cy="2513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9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dri\Google Drive\אורנים\בית ירח\יא\בונים מדינה\מלחמת העצמאות\תמונות\תמונה3.jpg"/>
          <p:cNvPicPr>
            <a:picLocks noChangeAspect="1" noChangeArrowheads="1"/>
          </p:cNvPicPr>
          <p:nvPr/>
        </p:nvPicPr>
        <p:blipFill rotWithShape="1">
          <a:blip r:embed="rId2">
            <a:extLst>
              <a:ext uri="{28A0092B-C50C-407E-A947-70E740481C1C}">
                <a14:useLocalDpi xmlns:a14="http://schemas.microsoft.com/office/drawing/2010/main" val="0"/>
              </a:ext>
            </a:extLst>
          </a:blip>
          <a:srcRect t="23490" r="4330" b="1489"/>
          <a:stretch/>
        </p:blipFill>
        <p:spPr bwMode="auto">
          <a:xfrm>
            <a:off x="-105521" y="0"/>
            <a:ext cx="5101715" cy="679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15944" y="178419"/>
            <a:ext cx="6614811" cy="2677656"/>
          </a:xfrm>
          <a:prstGeom prst="rect">
            <a:avLst/>
          </a:prstGeom>
          <a:noFill/>
        </p:spPr>
        <p:txBody>
          <a:bodyPr wrap="square" rtlCol="1">
            <a:spAutoFit/>
          </a:bodyPr>
          <a:lstStyle/>
          <a:p>
            <a:pPr>
              <a:lnSpc>
                <a:spcPct val="150000"/>
              </a:lnSpc>
            </a:pPr>
            <a:r>
              <a:rPr lang="he-IL" sz="2800" dirty="0"/>
              <a:t>פלישת מדינות ערב נמשכה ארבעה שבועות, במהלכם נהרגו כ-900 חיילים וכ-300 אזרחים. היה זה השלב הקשה והקריטי ביותר במלחמת העצמאות.</a:t>
            </a:r>
          </a:p>
        </p:txBody>
      </p:sp>
      <p:pic>
        <p:nvPicPr>
          <p:cNvPr id="5" name="תמונה 4"/>
          <p:cNvPicPr>
            <a:picLocks noChangeAspect="1"/>
          </p:cNvPicPr>
          <p:nvPr/>
        </p:nvPicPr>
        <p:blipFill>
          <a:blip r:embed="rId3"/>
          <a:stretch>
            <a:fillRect/>
          </a:stretch>
        </p:blipFill>
        <p:spPr>
          <a:xfrm>
            <a:off x="5215944" y="4334748"/>
            <a:ext cx="3890021" cy="2421538"/>
          </a:xfrm>
          <a:prstGeom prst="rect">
            <a:avLst/>
          </a:prstGeom>
          <a:ln>
            <a:noFill/>
          </a:ln>
          <a:effectLst/>
        </p:spPr>
      </p:pic>
      <p:sp>
        <p:nvSpPr>
          <p:cNvPr id="6" name="TextBox 5"/>
          <p:cNvSpPr txBox="1"/>
          <p:nvPr/>
        </p:nvSpPr>
        <p:spPr>
          <a:xfrm>
            <a:off x="5215944" y="4006570"/>
            <a:ext cx="2101857" cy="307777"/>
          </a:xfrm>
          <a:prstGeom prst="rect">
            <a:avLst/>
          </a:prstGeom>
          <a:noFill/>
        </p:spPr>
        <p:txBody>
          <a:bodyPr wrap="none" rtlCol="1">
            <a:spAutoFit/>
          </a:bodyPr>
          <a:lstStyle/>
          <a:p>
            <a:r>
              <a:rPr lang="he-IL" sz="1400" dirty="0"/>
              <a:t>בתמונה: קיבוץ ניצנים החרב</a:t>
            </a:r>
          </a:p>
        </p:txBody>
      </p:sp>
      <p:sp>
        <p:nvSpPr>
          <p:cNvPr id="7" name="מלבן 6"/>
          <p:cNvSpPr/>
          <p:nvPr/>
        </p:nvSpPr>
        <p:spPr>
          <a:xfrm>
            <a:off x="8132307" y="3144860"/>
            <a:ext cx="3698448" cy="2400657"/>
          </a:xfrm>
          <a:prstGeom prst="rect">
            <a:avLst/>
          </a:prstGeom>
        </p:spPr>
        <p:txBody>
          <a:bodyPr wrap="none">
            <a:spAutoFit/>
          </a:bodyPr>
          <a:lstStyle/>
          <a:p>
            <a:pPr>
              <a:lnSpc>
                <a:spcPct val="150000"/>
              </a:lnSpc>
            </a:pPr>
            <a:r>
              <a:rPr lang="he-IL" sz="2000" b="1" dirty="0">
                <a:solidFill>
                  <a:srgbClr val="FF0000"/>
                </a:solidFill>
              </a:rPr>
              <a:t>הקרב על ניצנים נגד הצבא המצרי:</a:t>
            </a:r>
          </a:p>
          <a:p>
            <a:pPr marL="285750" indent="-285750">
              <a:lnSpc>
                <a:spcPct val="150000"/>
              </a:lnSpc>
              <a:buFont typeface="Arial" panose="020B0604020202020204" pitchFamily="34" charset="0"/>
              <a:buChar char="•"/>
            </a:pPr>
            <a:r>
              <a:rPr lang="he-IL" sz="2000" dirty="0"/>
              <a:t>141 מגנים יהודים (10 לוחמות).</a:t>
            </a:r>
          </a:p>
          <a:p>
            <a:pPr marL="285750" indent="-285750">
              <a:lnSpc>
                <a:spcPct val="150000"/>
              </a:lnSpc>
              <a:buFont typeface="Arial" panose="020B0604020202020204" pitchFamily="34" charset="0"/>
              <a:buChar char="•"/>
            </a:pPr>
            <a:r>
              <a:rPr lang="he-IL" sz="2000" dirty="0"/>
              <a:t>33 הרוגים.</a:t>
            </a:r>
          </a:p>
          <a:p>
            <a:pPr marL="285750" indent="-285750">
              <a:lnSpc>
                <a:spcPct val="150000"/>
              </a:lnSpc>
              <a:buFont typeface="Arial" panose="020B0604020202020204" pitchFamily="34" charset="0"/>
              <a:buChar char="•"/>
            </a:pPr>
            <a:r>
              <a:rPr lang="he-IL" sz="2000" dirty="0"/>
              <a:t>105 נפלו בשבי המצרי</a:t>
            </a:r>
            <a:br>
              <a:rPr lang="en-US" sz="2000" dirty="0"/>
            </a:br>
            <a:r>
              <a:rPr lang="he-IL" sz="2000" dirty="0"/>
              <a:t>(כולל 7 נשים).</a:t>
            </a:r>
            <a:endParaRPr lang="he-IL" dirty="0"/>
          </a:p>
        </p:txBody>
      </p:sp>
    </p:spTree>
    <p:extLst>
      <p:ext uri="{BB962C8B-B14F-4D97-AF65-F5344CB8AC3E}">
        <p14:creationId xmlns:p14="http://schemas.microsoft.com/office/powerpoint/2010/main" val="136903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912957" cy="3139321"/>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2: הפוגה ראשונה בתיווך האו"ם</a:t>
            </a:r>
          </a:p>
          <a:p>
            <a:pPr algn="ctr">
              <a:lnSpc>
                <a:spcPct val="150000"/>
              </a:lnSpc>
            </a:pPr>
            <a:r>
              <a:rPr lang="he-IL" sz="2400" dirty="0">
                <a:solidFill>
                  <a:schemeClr val="accent1"/>
                </a:solidFill>
              </a:rPr>
              <a:t>הצלחת ישראל להעצים את כוחה הן במספר המגויסים והן בכמות הנשק ואיכותו</a:t>
            </a:r>
          </a:p>
          <a:p>
            <a:pPr marL="285750" indent="-285750">
              <a:lnSpc>
                <a:spcPct val="150000"/>
              </a:lnSpc>
              <a:buFont typeface="Arial" panose="020B0604020202020204" pitchFamily="34" charset="0"/>
              <a:buChar char="•"/>
            </a:pPr>
            <a:r>
              <a:rPr lang="he-IL" dirty="0"/>
              <a:t>בהתערבות האו"ם, הושגה הפוגה למשך חודש אחד ("</a:t>
            </a:r>
            <a:r>
              <a:rPr lang="he-IL" b="1" dirty="0"/>
              <a:t>ההפוגה הראשונה</a:t>
            </a:r>
            <a:r>
              <a:rPr lang="he-IL" dirty="0"/>
              <a:t>"), שבמהלכה הצטיידה ישראל בנשק, וחייליה השחוקים והמותשים החליפו כוחות לקרא סיבוב הקרבות הבא.</a:t>
            </a:r>
          </a:p>
          <a:p>
            <a:pPr marL="285750" indent="-285750">
              <a:lnSpc>
                <a:spcPct val="150000"/>
              </a:lnSpc>
              <a:buFont typeface="Arial" panose="020B0604020202020204" pitchFamily="34" charset="0"/>
              <a:buChar char="•"/>
            </a:pPr>
            <a:r>
              <a:rPr lang="he-IL" dirty="0"/>
              <a:t>בשלב זה הגיע נשק רב לארץ שחיזק את הכוחות הלוחמים.</a:t>
            </a:r>
          </a:p>
          <a:p>
            <a:pPr marL="285750" indent="-285750">
              <a:lnSpc>
                <a:spcPct val="150000"/>
              </a:lnSpc>
              <a:buFont typeface="Arial" panose="020B0604020202020204" pitchFamily="34" charset="0"/>
              <a:buChar char="•"/>
            </a:pPr>
            <a:r>
              <a:rPr lang="he-IL" dirty="0"/>
              <a:t>ההפוגה אפשרה לאמן כוחות נוספים שיחליפו את הכוחות השחוקים.</a:t>
            </a:r>
          </a:p>
        </p:txBody>
      </p:sp>
      <p:pic>
        <p:nvPicPr>
          <p:cNvPr id="5122" name="Picture 2" descr="C:\Users\Edri\Google Drive\אורנים\בית ירח\יא\בונים מדינה\מלחמת העצמאות\שלב ב\חיילי צהל במלחמת העצמאות מצטיידים במקלעי MG 34  שהגיעו מצ'כוסלבקיה.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8" y="2128120"/>
            <a:ext cx="4626848" cy="4626848"/>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2027582" y="2121371"/>
            <a:ext cx="2711843" cy="738664"/>
          </a:xfrm>
          <a:prstGeom prst="rect">
            <a:avLst/>
          </a:prstGeom>
        </p:spPr>
        <p:txBody>
          <a:bodyPr wrap="square">
            <a:spAutoFit/>
          </a:bodyPr>
          <a:lstStyle/>
          <a:p>
            <a:r>
              <a:rPr lang="he-IL" sz="1400" dirty="0">
                <a:solidFill>
                  <a:schemeClr val="bg1"/>
                </a:solidFill>
              </a:rPr>
              <a:t>חיילי צהל במלחמת העצמאות מצטיידים במקלעי</a:t>
            </a:r>
            <a:r>
              <a:rPr lang="en-US" sz="1400" dirty="0">
                <a:solidFill>
                  <a:schemeClr val="bg1"/>
                </a:solidFill>
              </a:rPr>
              <a:t>MG 34  </a:t>
            </a:r>
            <a:r>
              <a:rPr lang="he-IL" sz="1400" dirty="0">
                <a:solidFill>
                  <a:schemeClr val="bg1"/>
                </a:solidFill>
              </a:rPr>
              <a:t> שהגיעו מצ'כוסלובקיה</a:t>
            </a:r>
          </a:p>
        </p:txBody>
      </p:sp>
      <p:pic>
        <p:nvPicPr>
          <p:cNvPr id="5123" name="Picture 3" descr="C:\Users\Edri\Google Drive\אורנים\בית ירח\יא\בונים מדינה\מלחמת העצמאות\תמונות\Avia_S-199_in_June_1948_(Israeli_Air_For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652" y="3225571"/>
            <a:ext cx="4686536" cy="3260961"/>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6735652" y="6447190"/>
            <a:ext cx="4651380" cy="307777"/>
          </a:xfrm>
          <a:prstGeom prst="rect">
            <a:avLst/>
          </a:prstGeom>
        </p:spPr>
        <p:txBody>
          <a:bodyPr wrap="square">
            <a:spAutoFit/>
          </a:bodyPr>
          <a:lstStyle/>
          <a:p>
            <a:pPr algn="ctr"/>
            <a:r>
              <a:rPr lang="he-IL" sz="1400" dirty="0" err="1">
                <a:solidFill>
                  <a:schemeClr val="bg1"/>
                </a:solidFill>
              </a:rPr>
              <a:t>המסרשמיט</a:t>
            </a:r>
            <a:r>
              <a:rPr lang="he-IL" sz="1400" dirty="0">
                <a:solidFill>
                  <a:schemeClr val="bg1"/>
                </a:solidFill>
              </a:rPr>
              <a:t> (מטוס קרב גרמני) הראשון שהגיע לארץ</a:t>
            </a:r>
          </a:p>
        </p:txBody>
      </p:sp>
    </p:spTree>
    <p:extLst>
      <p:ext uri="{BB962C8B-B14F-4D97-AF65-F5344CB8AC3E}">
        <p14:creationId xmlns:p14="http://schemas.microsoft.com/office/powerpoint/2010/main" val="409078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912957" cy="1477328"/>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2: הפוגה ראשונה בתיווך האו"ם</a:t>
            </a:r>
          </a:p>
          <a:p>
            <a:pPr algn="ctr">
              <a:lnSpc>
                <a:spcPct val="150000"/>
              </a:lnSpc>
            </a:pPr>
            <a:r>
              <a:rPr lang="he-IL" sz="2400" dirty="0">
                <a:solidFill>
                  <a:schemeClr val="accent1"/>
                </a:solidFill>
              </a:rPr>
              <a:t>הצלחת ישראל להעצים את כוחה הן במספר המגויסים והן בכמות הנשק ואיכותו</a:t>
            </a:r>
          </a:p>
        </p:txBody>
      </p:sp>
      <p:sp>
        <p:nvSpPr>
          <p:cNvPr id="5" name="מלבן 4"/>
          <p:cNvSpPr/>
          <p:nvPr/>
        </p:nvSpPr>
        <p:spPr>
          <a:xfrm>
            <a:off x="3794729" y="1692474"/>
            <a:ext cx="4602542" cy="456535"/>
          </a:xfrm>
          <a:prstGeom prst="rect">
            <a:avLst/>
          </a:prstGeom>
        </p:spPr>
        <p:txBody>
          <a:bodyPr wrap="none">
            <a:spAutoFit/>
          </a:bodyPr>
          <a:lstStyle/>
          <a:p>
            <a:pPr algn="ctr">
              <a:lnSpc>
                <a:spcPct val="150000"/>
              </a:lnSpc>
            </a:pPr>
            <a:r>
              <a:rPr lang="he-IL" dirty="0"/>
              <a:t>במהלך הפוגה זו התרחשה פרשת האנייה אלטלנה</a:t>
            </a:r>
          </a:p>
        </p:txBody>
      </p:sp>
      <p:grpSp>
        <p:nvGrpSpPr>
          <p:cNvPr id="6" name="קבוצה 5"/>
          <p:cNvGrpSpPr/>
          <p:nvPr/>
        </p:nvGrpSpPr>
        <p:grpSpPr>
          <a:xfrm>
            <a:off x="267367" y="2395470"/>
            <a:ext cx="11657267" cy="3799267"/>
            <a:chOff x="320400" y="2226722"/>
            <a:chExt cx="12175036" cy="3968015"/>
          </a:xfrm>
        </p:grpSpPr>
        <p:pic>
          <p:nvPicPr>
            <p:cNvPr id="8" name="תמונה 7"/>
            <p:cNvPicPr>
              <a:picLocks noChangeAspect="1"/>
            </p:cNvPicPr>
            <p:nvPr/>
          </p:nvPicPr>
          <p:blipFill>
            <a:blip r:embed="rId2"/>
            <a:stretch>
              <a:fillRect/>
            </a:stretch>
          </p:blipFill>
          <p:spPr>
            <a:xfrm>
              <a:off x="320400" y="2226722"/>
              <a:ext cx="6077139" cy="3968015"/>
            </a:xfrm>
            <a:prstGeom prst="rect">
              <a:avLst/>
            </a:prstGeom>
            <a:ln>
              <a:noFill/>
            </a:ln>
            <a:effectLst/>
          </p:spPr>
        </p:pic>
        <p:pic>
          <p:nvPicPr>
            <p:cNvPr id="10" name="Picture 2" descr="C:\Users\Edri\Google Drive\אורנים\בית ירח\יא\בונים מדינה\מלחמת העצמאות\הקמת צהל\תמונות\Altalena_off_Tel-Aviv_b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956" y="2226722"/>
              <a:ext cx="5933480" cy="39680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298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dri\Google Drive\אורנים\בית ירח\יא\בונים מדינה\מלחמת העצמאות\תמונות\תמונה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577" r="58792"/>
          <a:stretch/>
        </p:blipFill>
        <p:spPr bwMode="auto">
          <a:xfrm>
            <a:off x="4536578" y="5193188"/>
            <a:ext cx="1777135" cy="1635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6687" y="0"/>
            <a:ext cx="9075312" cy="2446824"/>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3: "קרבות עשרת הימים"</a:t>
            </a:r>
          </a:p>
          <a:p>
            <a:pPr algn="ctr">
              <a:lnSpc>
                <a:spcPct val="150000"/>
              </a:lnSpc>
            </a:pPr>
            <a:r>
              <a:rPr lang="he-IL" sz="2400" dirty="0">
                <a:solidFill>
                  <a:schemeClr val="accent1"/>
                </a:solidFill>
              </a:rPr>
              <a:t>הצלחה בהדיפת הכוחות הפולשים בצפון,</a:t>
            </a:r>
          </a:p>
          <a:p>
            <a:pPr algn="ctr">
              <a:lnSpc>
                <a:spcPct val="150000"/>
              </a:lnSpc>
            </a:pPr>
            <a:r>
              <a:rPr lang="he-IL" sz="2400" dirty="0">
                <a:solidFill>
                  <a:schemeClr val="accent1"/>
                </a:solidFill>
              </a:rPr>
              <a:t>הצלחה חלקית במרכז ,כישלון בדרום</a:t>
            </a:r>
          </a:p>
          <a:p>
            <a:pPr algn="ctr">
              <a:lnSpc>
                <a:spcPct val="150000"/>
              </a:lnSpc>
            </a:pPr>
            <a:endParaRPr lang="he-IL" dirty="0"/>
          </a:p>
        </p:txBody>
      </p:sp>
      <p:sp>
        <p:nvSpPr>
          <p:cNvPr id="3" name="מלבן 2"/>
          <p:cNvSpPr/>
          <p:nvPr/>
        </p:nvSpPr>
        <p:spPr>
          <a:xfrm>
            <a:off x="5820229" y="1993866"/>
            <a:ext cx="6096000" cy="5078313"/>
          </a:xfrm>
          <a:prstGeom prst="rect">
            <a:avLst/>
          </a:prstGeom>
        </p:spPr>
        <p:txBody>
          <a:bodyPr>
            <a:spAutoFit/>
          </a:bodyPr>
          <a:lstStyle/>
          <a:p>
            <a:pPr>
              <a:lnSpc>
                <a:spcPct val="150000"/>
              </a:lnSpc>
            </a:pPr>
            <a:r>
              <a:rPr lang="he-IL" b="1" dirty="0"/>
              <a:t>יחסי הכוחות עד אמצע יולי:</a:t>
            </a:r>
          </a:p>
          <a:p>
            <a:pPr>
              <a:lnSpc>
                <a:spcPct val="150000"/>
              </a:lnSpc>
            </a:pPr>
            <a:r>
              <a:rPr lang="he-IL" dirty="0"/>
              <a:t>צה"ל: 65,000 חיילים   |    מדינות ערב: 40,000 חיילים</a:t>
            </a:r>
          </a:p>
          <a:p>
            <a:pPr>
              <a:lnSpc>
                <a:spcPct val="150000"/>
              </a:lnSpc>
            </a:pPr>
            <a:r>
              <a:rPr lang="he-IL" b="1" dirty="0"/>
              <a:t>חזיתות:</a:t>
            </a:r>
          </a:p>
          <a:p>
            <a:pPr marL="285750" indent="-285750">
              <a:lnSpc>
                <a:spcPct val="150000"/>
              </a:lnSpc>
              <a:buFont typeface="Arial" panose="020B0604020202020204" pitchFamily="34" charset="0"/>
              <a:buChar char="•"/>
            </a:pPr>
            <a:r>
              <a:rPr lang="he-IL" u="sng" dirty="0"/>
              <a:t>במרכז:</a:t>
            </a:r>
            <a:r>
              <a:rPr lang="he-IL" dirty="0"/>
              <a:t> חזית </a:t>
            </a:r>
            <a:r>
              <a:rPr lang="he-IL" dirty="0" err="1"/>
              <a:t>י"ם</a:t>
            </a:r>
            <a:r>
              <a:rPr lang="he-IL" dirty="0"/>
              <a:t> וערי השפלה – נגד הלגיון הירדני.</a:t>
            </a:r>
          </a:p>
          <a:p>
            <a:pPr marL="285750" indent="-285750">
              <a:lnSpc>
                <a:spcPct val="150000"/>
              </a:lnSpc>
              <a:buFont typeface="Arial" panose="020B0604020202020204" pitchFamily="34" charset="0"/>
              <a:buChar char="•"/>
            </a:pPr>
            <a:r>
              <a:rPr lang="he-IL" u="sng" dirty="0"/>
              <a:t>בצפון:</a:t>
            </a:r>
            <a:r>
              <a:rPr lang="he-IL" dirty="0"/>
              <a:t> חזית הגליל המזרחי – נגד "צבא ההצלה" של </a:t>
            </a:r>
            <a:r>
              <a:rPr lang="he-IL" dirty="0" err="1"/>
              <a:t>קאוקג'י</a:t>
            </a:r>
            <a:r>
              <a:rPr lang="he-IL" dirty="0"/>
              <a:t>.</a:t>
            </a:r>
          </a:p>
          <a:p>
            <a:pPr marL="285750" indent="-285750">
              <a:lnSpc>
                <a:spcPct val="150000"/>
              </a:lnSpc>
              <a:buFont typeface="Arial" panose="020B0604020202020204" pitchFamily="34" charset="0"/>
              <a:buChar char="•"/>
            </a:pPr>
            <a:r>
              <a:rPr lang="he-IL" u="sng" dirty="0"/>
              <a:t>חזיתות אחרות:</a:t>
            </a:r>
            <a:r>
              <a:rPr lang="he-IL" dirty="0"/>
              <a:t> בצפון הרחוק הייתה לחימה נגד הסורים, ואילו בדרום נקטו רק בקרבות בלימה, כדי לרכז מאמץ במרכז ובגליל.</a:t>
            </a:r>
            <a:endParaRPr lang="he-IL" b="1" dirty="0"/>
          </a:p>
          <a:p>
            <a:pPr>
              <a:lnSpc>
                <a:spcPct val="150000"/>
              </a:lnSpc>
            </a:pPr>
            <a:r>
              <a:rPr lang="he-IL" b="1" dirty="0"/>
              <a:t>מטרות: </a:t>
            </a:r>
          </a:p>
          <a:p>
            <a:pPr marL="342900" indent="-342900">
              <a:lnSpc>
                <a:spcPct val="150000"/>
              </a:lnSpc>
              <a:buFont typeface="Arial" panose="020B0604020202020204" pitchFamily="34" charset="0"/>
              <a:buChar char="•"/>
            </a:pPr>
            <a:r>
              <a:rPr lang="he-IL" dirty="0"/>
              <a:t>כיבוש ערי השפלה. </a:t>
            </a:r>
          </a:p>
          <a:p>
            <a:pPr marL="342900" indent="-342900">
              <a:lnSpc>
                <a:spcPct val="150000"/>
              </a:lnSpc>
              <a:buFont typeface="Arial" panose="020B0604020202020204" pitchFamily="34" charset="0"/>
              <a:buChar char="•"/>
            </a:pPr>
            <a:r>
              <a:rPr lang="he-IL" dirty="0"/>
              <a:t>פריצת דרך לירושלים.</a:t>
            </a:r>
          </a:p>
          <a:p>
            <a:pPr marL="342900" indent="-342900">
              <a:lnSpc>
                <a:spcPct val="150000"/>
              </a:lnSpc>
              <a:buFont typeface="Arial" panose="020B0604020202020204" pitchFamily="34" charset="0"/>
              <a:buChar char="•"/>
            </a:pPr>
            <a:r>
              <a:rPr lang="he-IL" dirty="0"/>
              <a:t>כיבוש הגליל המערבי ונצרת.</a:t>
            </a:r>
          </a:p>
          <a:p>
            <a:pPr marL="342900" indent="-342900">
              <a:lnSpc>
                <a:spcPct val="150000"/>
              </a:lnSpc>
              <a:buFont typeface="Arial" panose="020B0604020202020204" pitchFamily="34" charset="0"/>
              <a:buChar char="•"/>
            </a:pPr>
            <a:endParaRPr lang="he-IL" dirty="0"/>
          </a:p>
        </p:txBody>
      </p:sp>
      <p:pic>
        <p:nvPicPr>
          <p:cNvPr id="6" name="תמונה 5"/>
          <p:cNvPicPr>
            <a:picLocks noChangeAspect="1"/>
          </p:cNvPicPr>
          <p:nvPr/>
        </p:nvPicPr>
        <p:blipFill rotWithShape="1">
          <a:blip r:embed="rId3"/>
          <a:srcRect b="29541"/>
          <a:stretch/>
        </p:blipFill>
        <p:spPr>
          <a:xfrm>
            <a:off x="0" y="-1"/>
            <a:ext cx="4478522" cy="6858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07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dri\Google Drive\אורנים\בית ירח\יא\בונים מדינה\מלחמת העצמאות\תמונות\תמונה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577" r="58792"/>
          <a:stretch/>
        </p:blipFill>
        <p:spPr bwMode="auto">
          <a:xfrm>
            <a:off x="4536578" y="5193188"/>
            <a:ext cx="1777135" cy="1635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6687" y="0"/>
            <a:ext cx="9075312" cy="2446824"/>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3: "קרבות עשרת הימים"</a:t>
            </a:r>
          </a:p>
          <a:p>
            <a:pPr algn="ctr">
              <a:lnSpc>
                <a:spcPct val="150000"/>
              </a:lnSpc>
            </a:pPr>
            <a:r>
              <a:rPr lang="he-IL" sz="2400" dirty="0">
                <a:solidFill>
                  <a:schemeClr val="accent1"/>
                </a:solidFill>
              </a:rPr>
              <a:t>הצלחה בהדיפת הכוחות הפולשים בצפון,</a:t>
            </a:r>
          </a:p>
          <a:p>
            <a:pPr algn="ctr">
              <a:lnSpc>
                <a:spcPct val="150000"/>
              </a:lnSpc>
            </a:pPr>
            <a:r>
              <a:rPr lang="he-IL" sz="2400" dirty="0">
                <a:solidFill>
                  <a:schemeClr val="accent1"/>
                </a:solidFill>
              </a:rPr>
              <a:t>הצלחה חלקית במרכז ,כישלון בדרום</a:t>
            </a:r>
          </a:p>
          <a:p>
            <a:pPr algn="ctr">
              <a:lnSpc>
                <a:spcPct val="150000"/>
              </a:lnSpc>
            </a:pPr>
            <a:endParaRPr lang="he-IL" dirty="0"/>
          </a:p>
        </p:txBody>
      </p:sp>
      <p:sp>
        <p:nvSpPr>
          <p:cNvPr id="3" name="מלבן 2"/>
          <p:cNvSpPr/>
          <p:nvPr/>
        </p:nvSpPr>
        <p:spPr>
          <a:xfrm>
            <a:off x="6154057" y="1993866"/>
            <a:ext cx="5762172" cy="3416320"/>
          </a:xfrm>
          <a:prstGeom prst="rect">
            <a:avLst/>
          </a:prstGeom>
        </p:spPr>
        <p:txBody>
          <a:bodyPr wrap="square">
            <a:spAutoFit/>
          </a:bodyPr>
          <a:lstStyle/>
          <a:p>
            <a:pPr algn="just">
              <a:lnSpc>
                <a:spcPct val="150000"/>
              </a:lnSpc>
            </a:pPr>
            <a:r>
              <a:rPr lang="he-IL" b="1" dirty="0"/>
              <a:t>"מבצע דני": כיבוש לוד, רמלה ופרוזדור ירושלים</a:t>
            </a:r>
          </a:p>
          <a:p>
            <a:pPr marL="285750" indent="-285750" algn="just">
              <a:lnSpc>
                <a:spcPct val="150000"/>
              </a:lnSpc>
              <a:buFont typeface="Arial" panose="020B0604020202020204" pitchFamily="34" charset="0"/>
              <a:buChar char="•"/>
            </a:pPr>
            <a:r>
              <a:rPr lang="he-IL" dirty="0"/>
              <a:t>המבצע התנהל כנגד הלגיון הירדני.</a:t>
            </a:r>
          </a:p>
          <a:p>
            <a:pPr marL="285750" indent="-285750" algn="just">
              <a:lnSpc>
                <a:spcPct val="150000"/>
              </a:lnSpc>
              <a:buFont typeface="Arial" panose="020B0604020202020204" pitchFamily="34" charset="0"/>
              <a:buChar char="•"/>
            </a:pPr>
            <a:r>
              <a:rPr lang="he-IL" dirty="0"/>
              <a:t>הערים הערביות הראשונות (לוד ורמלה) נכבשו, ומהן גורשו כ-60,000 ערבים בגירוש יזום ומאורגן ראשון מסוגו.</a:t>
            </a:r>
          </a:p>
          <a:p>
            <a:pPr marL="285750" indent="-285750" algn="just">
              <a:lnSpc>
                <a:spcPct val="150000"/>
              </a:lnSpc>
              <a:buFont typeface="Arial" panose="020B0604020202020204" pitchFamily="34" charset="0"/>
              <a:buChar char="•"/>
            </a:pPr>
            <a:r>
              <a:rPr lang="he-IL" dirty="0"/>
              <a:t>צה"ל לא הצליח לכבוש את לטרון. הקרב הקשה על לטרון עורר ביקורת ציבורית על לחימתם של עולים חדשים חסרי ניסיון צבאי, שהגיעו </a:t>
            </a:r>
            <a:r>
              <a:rPr lang="he-IL" dirty="0" err="1"/>
              <a:t>מאוניות</a:t>
            </a:r>
            <a:r>
              <a:rPr lang="he-IL" dirty="0"/>
              <a:t> העולים לשדה הקרב.</a:t>
            </a:r>
          </a:p>
          <a:p>
            <a:pPr marL="285750" indent="-285750" algn="just">
              <a:lnSpc>
                <a:spcPct val="150000"/>
              </a:lnSpc>
              <a:buFont typeface="Arial" panose="020B0604020202020204" pitchFamily="34" charset="0"/>
              <a:buChar char="•"/>
            </a:pPr>
            <a:r>
              <a:rPr lang="he-IL" dirty="0"/>
              <a:t>למרות זאת צה"ל הצליח להרחיב את "הפרוזדור" לירושלים.</a:t>
            </a:r>
          </a:p>
        </p:txBody>
      </p:sp>
      <p:pic>
        <p:nvPicPr>
          <p:cNvPr id="7" name="תמונה 6"/>
          <p:cNvPicPr>
            <a:picLocks noChangeAspect="1"/>
          </p:cNvPicPr>
          <p:nvPr/>
        </p:nvPicPr>
        <p:blipFill rotWithShape="1">
          <a:blip r:embed="rId3"/>
          <a:srcRect b="29541"/>
          <a:stretch/>
        </p:blipFill>
        <p:spPr>
          <a:xfrm>
            <a:off x="0" y="-1"/>
            <a:ext cx="4478522" cy="6858001"/>
          </a:xfrm>
          <a:prstGeom prst="rect">
            <a:avLst/>
          </a:prstGeom>
          <a:ln>
            <a:noFill/>
          </a:ln>
          <a:effectLst>
            <a:outerShdw blurRad="292100" dist="139700" dir="2700000" algn="tl" rotWithShape="0">
              <a:srgbClr val="333333">
                <a:alpha val="65000"/>
              </a:srgbClr>
            </a:outerShdw>
          </a:effectLst>
        </p:spPr>
      </p:pic>
      <p:pic>
        <p:nvPicPr>
          <p:cNvPr id="10" name="תמונה 9"/>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0994" t="34422" r="16362" b="53354"/>
          <a:stretch/>
        </p:blipFill>
        <p:spPr>
          <a:xfrm>
            <a:off x="268516" y="2321311"/>
            <a:ext cx="5425145" cy="2737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47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16687" y="0"/>
            <a:ext cx="9075312" cy="2446824"/>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3: "קרבות עשרת הימים"</a:t>
            </a:r>
          </a:p>
          <a:p>
            <a:pPr algn="ctr">
              <a:lnSpc>
                <a:spcPct val="150000"/>
              </a:lnSpc>
            </a:pPr>
            <a:r>
              <a:rPr lang="he-IL" sz="2400" dirty="0">
                <a:solidFill>
                  <a:schemeClr val="accent1"/>
                </a:solidFill>
              </a:rPr>
              <a:t>הצלחה בהדיפת הכוחות הפולשים בצפון,</a:t>
            </a:r>
          </a:p>
          <a:p>
            <a:pPr algn="ctr">
              <a:lnSpc>
                <a:spcPct val="150000"/>
              </a:lnSpc>
            </a:pPr>
            <a:r>
              <a:rPr lang="he-IL" sz="2400" dirty="0">
                <a:solidFill>
                  <a:schemeClr val="accent1"/>
                </a:solidFill>
              </a:rPr>
              <a:t>הצלחה חלקית במרכז ,כישלון בדרום</a:t>
            </a:r>
          </a:p>
          <a:p>
            <a:pPr algn="ctr">
              <a:lnSpc>
                <a:spcPct val="150000"/>
              </a:lnSpc>
            </a:pPr>
            <a:endParaRPr lang="he-IL" dirty="0"/>
          </a:p>
        </p:txBody>
      </p:sp>
      <p:sp>
        <p:nvSpPr>
          <p:cNvPr id="5" name="TextBox 4"/>
          <p:cNvSpPr txBox="1"/>
          <p:nvPr/>
        </p:nvSpPr>
        <p:spPr>
          <a:xfrm>
            <a:off x="218938" y="4021447"/>
            <a:ext cx="4764627" cy="923330"/>
          </a:xfrm>
          <a:prstGeom prst="rect">
            <a:avLst/>
          </a:prstGeom>
          <a:noFill/>
        </p:spPr>
        <p:txBody>
          <a:bodyPr wrap="square" rtlCol="1">
            <a:spAutoFit/>
          </a:bodyPr>
          <a:lstStyle/>
          <a:p>
            <a:pPr algn="ctr">
              <a:lnSpc>
                <a:spcPct val="150000"/>
              </a:lnSpc>
            </a:pPr>
            <a:r>
              <a:rPr lang="he-IL" dirty="0"/>
              <a:t>דרך חלופית נסללה לירושלים – דרך בורמה. </a:t>
            </a:r>
          </a:p>
          <a:p>
            <a:pPr algn="ctr">
              <a:lnSpc>
                <a:spcPct val="150000"/>
              </a:lnSpc>
            </a:pPr>
            <a:r>
              <a:rPr lang="he-IL" dirty="0"/>
              <a:t>המצור נפרץ והיער ניצלה.</a:t>
            </a:r>
          </a:p>
        </p:txBody>
      </p:sp>
      <p:pic>
        <p:nvPicPr>
          <p:cNvPr id="4098" name="Picture 2" descr="C:\Users\Edri\Google Drive\אורנים\בית ירח\יא\בונים מדינה\מלחמת העצמאות\תמונות\דרך בורמה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38" y="197741"/>
            <a:ext cx="4764627" cy="35034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dri\Google Drive\אורנים\בית ירח\יא\בונים מדינה\מלחמת העצמאות\תמונות\דרך בורמה.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231" y="2827516"/>
            <a:ext cx="6143804" cy="388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8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22400" y="58847"/>
            <a:ext cx="10281920" cy="6740307"/>
          </a:xfrm>
          <a:prstGeom prst="rect">
            <a:avLst/>
          </a:prstGeom>
        </p:spPr>
        <p:txBody>
          <a:bodyPr wrap="square">
            <a:spAutoFit/>
          </a:bodyPr>
          <a:lstStyle/>
          <a:p>
            <a:pPr algn="just"/>
            <a:r>
              <a:rPr lang="he-IL" sz="2400" b="1" dirty="0">
                <a:solidFill>
                  <a:srgbClr val="000000"/>
                </a:solidFill>
                <a:latin typeface="Arial" panose="020B0604020202020204" pitchFamily="34" charset="0"/>
              </a:rPr>
              <a:t>זוכר את הקרב על לוד ורמלה?</a:t>
            </a:r>
            <a:endParaRPr lang="he-IL" sz="2400" dirty="0">
              <a:solidFill>
                <a:srgbClr val="000000"/>
              </a:solidFill>
              <a:latin typeface="Arial" panose="020B0604020202020204" pitchFamily="34" charset="0"/>
            </a:endParaRPr>
          </a:p>
          <a:p>
            <a:pPr algn="just"/>
            <a:r>
              <a:rPr lang="he-IL" sz="2400" dirty="0">
                <a:solidFill>
                  <a:srgbClr val="000000"/>
                </a:solidFill>
                <a:latin typeface="Arial" panose="020B0604020202020204" pitchFamily="34" charset="0"/>
              </a:rPr>
              <a:t>"את זה אני לא כל כך אוהב לזכור... ירינו פגזים למסגד שהסתתרו בו הרבה תושבים. לא היתה ברירה".</a:t>
            </a:r>
          </a:p>
          <a:p>
            <a:pPr algn="just"/>
            <a:r>
              <a:rPr lang="he-IL" sz="2400" dirty="0">
                <a:solidFill>
                  <a:srgbClr val="000000"/>
                </a:solidFill>
                <a:latin typeface="Arial" panose="020B0604020202020204" pitchFamily="34" charset="0"/>
              </a:rPr>
              <a:t> </a:t>
            </a:r>
            <a:r>
              <a:rPr lang="he-IL" sz="2400" b="1" dirty="0">
                <a:solidFill>
                  <a:srgbClr val="000000"/>
                </a:solidFill>
                <a:latin typeface="Arial" panose="020B0604020202020204" pitchFamily="34" charset="0"/>
              </a:rPr>
              <a:t>ירינו?</a:t>
            </a:r>
            <a:endParaRPr lang="he-IL" sz="2400" dirty="0">
              <a:solidFill>
                <a:srgbClr val="000000"/>
              </a:solidFill>
              <a:latin typeface="Arial" panose="020B0604020202020204" pitchFamily="34" charset="0"/>
            </a:endParaRPr>
          </a:p>
          <a:p>
            <a:pPr algn="just"/>
            <a:r>
              <a:rPr lang="he-IL" sz="2400" dirty="0">
                <a:solidFill>
                  <a:srgbClr val="000000"/>
                </a:solidFill>
                <a:latin typeface="Arial" panose="020B0604020202020204" pitchFamily="34" charset="0"/>
              </a:rPr>
              <a:t>"יריתי עם ה'פיאט'. יש לזה הדף עצום".</a:t>
            </a:r>
          </a:p>
          <a:p>
            <a:pPr algn="just"/>
            <a:r>
              <a:rPr lang="he-IL" sz="2400" dirty="0">
                <a:solidFill>
                  <a:srgbClr val="000000"/>
                </a:solidFill>
                <a:latin typeface="Arial" panose="020B0604020202020204" pitchFamily="34" charset="0"/>
              </a:rPr>
              <a:t> </a:t>
            </a:r>
            <a:r>
              <a:rPr lang="he-IL" sz="2400" b="1" dirty="0">
                <a:solidFill>
                  <a:srgbClr val="000000"/>
                </a:solidFill>
                <a:latin typeface="Arial" panose="020B0604020202020204" pitchFamily="34" charset="0"/>
              </a:rPr>
              <a:t>ומה היו התוצאות?</a:t>
            </a:r>
            <a:endParaRPr lang="he-IL" sz="2400" dirty="0">
              <a:solidFill>
                <a:srgbClr val="000000"/>
              </a:solidFill>
              <a:latin typeface="Arial" panose="020B0604020202020204" pitchFamily="34" charset="0"/>
            </a:endParaRPr>
          </a:p>
          <a:p>
            <a:pPr algn="just"/>
            <a:r>
              <a:rPr lang="he-IL" sz="2400" dirty="0">
                <a:solidFill>
                  <a:srgbClr val="000000"/>
                </a:solidFill>
                <a:latin typeface="Arial" panose="020B0604020202020204" pitchFamily="34" charset="0"/>
              </a:rPr>
              <a:t>"תוצאות לא יפות. כולם היו מעוכים על הקירות".</a:t>
            </a:r>
          </a:p>
          <a:p>
            <a:pPr algn="just"/>
            <a:r>
              <a:rPr lang="he-IL" sz="2400" dirty="0">
                <a:solidFill>
                  <a:srgbClr val="000000"/>
                </a:solidFill>
                <a:latin typeface="Arial" panose="020B0604020202020204" pitchFamily="34" charset="0"/>
              </a:rPr>
              <a:t> </a:t>
            </a:r>
            <a:r>
              <a:rPr lang="he-IL" sz="2400" b="1" dirty="0">
                <a:solidFill>
                  <a:srgbClr val="000000"/>
                </a:solidFill>
                <a:latin typeface="Arial" panose="020B0604020202020204" pitchFamily="34" charset="0"/>
              </a:rPr>
              <a:t>כמה, בערך?</a:t>
            </a:r>
            <a:endParaRPr lang="he-IL" sz="2400" dirty="0">
              <a:solidFill>
                <a:srgbClr val="000000"/>
              </a:solidFill>
              <a:latin typeface="Arial" panose="020B0604020202020204" pitchFamily="34" charset="0"/>
            </a:endParaRPr>
          </a:p>
          <a:p>
            <a:pPr algn="just"/>
            <a:r>
              <a:rPr lang="he-IL" sz="2400" dirty="0">
                <a:solidFill>
                  <a:srgbClr val="000000"/>
                </a:solidFill>
                <a:latin typeface="Arial" panose="020B0604020202020204" pitchFamily="34" charset="0"/>
              </a:rPr>
              <a:t>"לא יודע. הרבה. לא ספרתי. פתחתי את הדלת, ראיתי מה שראיתי, וסגרתי".</a:t>
            </a:r>
          </a:p>
          <a:p>
            <a:pPr algn="just"/>
            <a:r>
              <a:rPr lang="he-IL" sz="2400" dirty="0">
                <a:solidFill>
                  <a:srgbClr val="000000"/>
                </a:solidFill>
                <a:latin typeface="Arial" panose="020B0604020202020204" pitchFamily="34" charset="0"/>
              </a:rPr>
              <a:t> </a:t>
            </a:r>
            <a:r>
              <a:rPr lang="he-IL" sz="2400" b="1" dirty="0">
                <a:solidFill>
                  <a:srgbClr val="000000"/>
                </a:solidFill>
                <a:latin typeface="Arial" panose="020B0604020202020204" pitchFamily="34" charset="0"/>
              </a:rPr>
              <a:t>מה הרגשת?</a:t>
            </a:r>
            <a:endParaRPr lang="he-IL" sz="2400" dirty="0">
              <a:solidFill>
                <a:srgbClr val="000000"/>
              </a:solidFill>
              <a:latin typeface="Arial" panose="020B0604020202020204" pitchFamily="34" charset="0"/>
            </a:endParaRPr>
          </a:p>
          <a:p>
            <a:pPr algn="just"/>
            <a:r>
              <a:rPr lang="he-IL" sz="2400" dirty="0">
                <a:solidFill>
                  <a:srgbClr val="000000"/>
                </a:solidFill>
                <a:latin typeface="Arial" panose="020B0604020202020204" pitchFamily="34" charset="0"/>
              </a:rPr>
              <a:t>"מה מרגישים אחרי דבר כזה? אבל אם לא היינו עושים את זה, אולי היינו נלחמים עד היום. אחר כך עמדתי עם ה'בראונינג' מעל הוואדי שדרכו ברחו התושבים שנשארו. מי שירד מהמסלול, קיבל צרור".</a:t>
            </a:r>
          </a:p>
          <a:p>
            <a:pPr algn="just"/>
            <a:r>
              <a:rPr lang="he-IL" sz="2400" dirty="0">
                <a:solidFill>
                  <a:srgbClr val="000000"/>
                </a:solidFill>
                <a:latin typeface="Arial" panose="020B0604020202020204" pitchFamily="34" charset="0"/>
              </a:rPr>
              <a:t> </a:t>
            </a:r>
            <a:r>
              <a:rPr lang="he-IL" sz="2400" b="1" dirty="0">
                <a:solidFill>
                  <a:srgbClr val="000000"/>
                </a:solidFill>
                <a:latin typeface="Arial" panose="020B0604020202020204" pitchFamily="34" charset="0"/>
              </a:rPr>
              <a:t>גם ממך?</a:t>
            </a:r>
            <a:endParaRPr lang="he-IL" sz="2400" dirty="0">
              <a:solidFill>
                <a:srgbClr val="000000"/>
              </a:solidFill>
              <a:latin typeface="Arial" panose="020B0604020202020204" pitchFamily="34" charset="0"/>
            </a:endParaRPr>
          </a:p>
          <a:p>
            <a:pPr algn="just"/>
            <a:r>
              <a:rPr lang="he-IL" sz="2400" dirty="0">
                <a:solidFill>
                  <a:srgbClr val="000000"/>
                </a:solidFill>
                <a:latin typeface="Arial" panose="020B0604020202020204" pitchFamily="34" charset="0"/>
              </a:rPr>
              <a:t>"גם ממני. הרגשתי רע מאוד, אבל הייתי קלעי טוב, והיו פעמים שביקשו שאירה רק כדור אחד. בכפר ליד רמלה הספיקו שתי יריות. אחרי 45 דקות הכפר היה ריק. הם הבינו את הרמז".</a:t>
            </a:r>
          </a:p>
          <a:p>
            <a:pPr algn="l"/>
            <a:r>
              <a:rPr lang="he-IL" sz="2400" dirty="0">
                <a:solidFill>
                  <a:srgbClr val="000000"/>
                </a:solidFill>
                <a:latin typeface="Arial" panose="020B0604020202020204" pitchFamily="34" charset="0"/>
              </a:rPr>
              <a:t> (מתוך ראיון עם י.כ., פלמ"חניק, בן עמק הירדן) </a:t>
            </a:r>
            <a:endParaRPr lang="he-IL"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4448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Edri\Google Drive\אורנים\בית ירח\יא\בונים מדינה\מלחמת העצמאות\תמונות\תמונה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577" r="58792"/>
          <a:stretch/>
        </p:blipFill>
        <p:spPr bwMode="auto">
          <a:xfrm>
            <a:off x="4536578" y="5193188"/>
            <a:ext cx="1777135" cy="1635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16687" y="0"/>
            <a:ext cx="9075312" cy="2446824"/>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3: "קרבות עשרת הימים"</a:t>
            </a:r>
          </a:p>
          <a:p>
            <a:pPr algn="ctr">
              <a:lnSpc>
                <a:spcPct val="150000"/>
              </a:lnSpc>
            </a:pPr>
            <a:r>
              <a:rPr lang="he-IL" sz="2400" dirty="0">
                <a:solidFill>
                  <a:schemeClr val="accent1"/>
                </a:solidFill>
              </a:rPr>
              <a:t>הצלחה בהדיפת הכוחות הפולשים בצפון,</a:t>
            </a:r>
          </a:p>
          <a:p>
            <a:pPr algn="ctr">
              <a:lnSpc>
                <a:spcPct val="150000"/>
              </a:lnSpc>
            </a:pPr>
            <a:r>
              <a:rPr lang="he-IL" sz="2400" dirty="0">
                <a:solidFill>
                  <a:schemeClr val="accent1"/>
                </a:solidFill>
              </a:rPr>
              <a:t>הצלחה חלקית במרכז ,כישלון בדרום</a:t>
            </a:r>
          </a:p>
          <a:p>
            <a:pPr algn="ctr">
              <a:lnSpc>
                <a:spcPct val="150000"/>
              </a:lnSpc>
            </a:pPr>
            <a:endParaRPr lang="he-IL" dirty="0"/>
          </a:p>
        </p:txBody>
      </p:sp>
      <p:sp>
        <p:nvSpPr>
          <p:cNvPr id="3" name="מלבן 2"/>
          <p:cNvSpPr/>
          <p:nvPr/>
        </p:nvSpPr>
        <p:spPr>
          <a:xfrm>
            <a:off x="6154057" y="1993866"/>
            <a:ext cx="5762172" cy="2169825"/>
          </a:xfrm>
          <a:prstGeom prst="rect">
            <a:avLst/>
          </a:prstGeom>
        </p:spPr>
        <p:txBody>
          <a:bodyPr wrap="square">
            <a:spAutoFit/>
          </a:bodyPr>
          <a:lstStyle/>
          <a:p>
            <a:pPr algn="just">
              <a:lnSpc>
                <a:spcPct val="150000"/>
              </a:lnSpc>
            </a:pPr>
            <a:r>
              <a:rPr lang="he-IL" b="1" dirty="0"/>
              <a:t>"מבצע דקל" לכיבוש הגליל המערבי ונצרת</a:t>
            </a:r>
          </a:p>
          <a:p>
            <a:pPr marL="285750" indent="-285750" algn="just">
              <a:lnSpc>
                <a:spcPct val="150000"/>
              </a:lnSpc>
              <a:buFont typeface="Arial" panose="020B0604020202020204" pitchFamily="34" charset="0"/>
              <a:buChar char="•"/>
            </a:pPr>
            <a:r>
              <a:rPr lang="he-IL" dirty="0"/>
              <a:t>הגליל נכבש מידי "צבא ההצלה" של </a:t>
            </a:r>
            <a:r>
              <a:rPr lang="he-IL" dirty="0" err="1"/>
              <a:t>קאוקג'י</a:t>
            </a:r>
            <a:r>
              <a:rPr lang="he-IL" dirty="0"/>
              <a:t>, בו היו כפרים ערבים רבים וגדולים.</a:t>
            </a:r>
          </a:p>
          <a:p>
            <a:pPr marL="285750" indent="-285750" algn="just">
              <a:lnSpc>
                <a:spcPct val="150000"/>
              </a:lnSpc>
              <a:buFont typeface="Arial" panose="020B0604020202020204" pitchFamily="34" charset="0"/>
              <a:buChar char="•"/>
            </a:pPr>
            <a:r>
              <a:rPr lang="he-IL" dirty="0"/>
              <a:t>נצרת – המרכז הערבי הגדול בצפון, נכבשה וערביה הורשו </a:t>
            </a:r>
            <a:r>
              <a:rPr lang="he-IL" dirty="0" err="1"/>
              <a:t>להשאר</a:t>
            </a:r>
            <a:r>
              <a:rPr lang="he-IL" dirty="0"/>
              <a:t> (בניגוד לערביי רמלה ולוד).</a:t>
            </a:r>
          </a:p>
        </p:txBody>
      </p:sp>
      <p:pic>
        <p:nvPicPr>
          <p:cNvPr id="8" name="תמונה 7"/>
          <p:cNvPicPr>
            <a:picLocks noChangeAspect="1"/>
          </p:cNvPicPr>
          <p:nvPr/>
        </p:nvPicPr>
        <p:blipFill rotWithShape="1">
          <a:blip r:embed="rId3"/>
          <a:srcRect b="29541"/>
          <a:stretch/>
        </p:blipFill>
        <p:spPr>
          <a:xfrm>
            <a:off x="0" y="-1"/>
            <a:ext cx="4478522" cy="6858001"/>
          </a:xfrm>
          <a:prstGeom prst="rect">
            <a:avLst/>
          </a:prstGeom>
          <a:ln>
            <a:noFill/>
          </a:ln>
          <a:effectLst>
            <a:outerShdw blurRad="292100" dist="139700" dir="2700000" algn="tl" rotWithShape="0">
              <a:srgbClr val="333333">
                <a:alpha val="65000"/>
              </a:srgbClr>
            </a:outerShdw>
          </a:effectLst>
        </p:spPr>
      </p:pic>
      <p:pic>
        <p:nvPicPr>
          <p:cNvPr id="11" name="תמונה 10"/>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39585" t="5184" r="7771" b="74805"/>
          <a:stretch/>
        </p:blipFill>
        <p:spPr>
          <a:xfrm>
            <a:off x="505715" y="288713"/>
            <a:ext cx="4690400" cy="3874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13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6687" y="0"/>
            <a:ext cx="9075312" cy="854849"/>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3: "קרבות עשרת הימים"</a:t>
            </a:r>
          </a:p>
        </p:txBody>
      </p:sp>
      <p:pic>
        <p:nvPicPr>
          <p:cNvPr id="9219" name="Picture 3" descr="C:\Users\Edri\Google Drive\אורנים\בית ירח\יא\בונים מדינה\מלחמת העצמאות\תמונות\קרבות 10 הימים2.GIF"/>
          <p:cNvPicPr>
            <a:picLocks noChangeAspect="1" noChangeArrowheads="1"/>
          </p:cNvPicPr>
          <p:nvPr/>
        </p:nvPicPr>
        <p:blipFill rotWithShape="1">
          <a:blip r:embed="rId2">
            <a:extLst>
              <a:ext uri="{28A0092B-C50C-407E-A947-70E740481C1C}">
                <a14:useLocalDpi xmlns:a14="http://schemas.microsoft.com/office/drawing/2010/main" val="0"/>
              </a:ext>
            </a:extLst>
          </a:blip>
          <a:srcRect l="60068" r="1"/>
          <a:stretch/>
        </p:blipFill>
        <p:spPr bwMode="auto">
          <a:xfrm>
            <a:off x="184801" y="167198"/>
            <a:ext cx="2569029" cy="5593181"/>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3116687" y="903801"/>
            <a:ext cx="8799542" cy="5909310"/>
          </a:xfrm>
          <a:prstGeom prst="rect">
            <a:avLst/>
          </a:prstGeom>
        </p:spPr>
        <p:txBody>
          <a:bodyPr wrap="square">
            <a:spAutoFit/>
          </a:bodyPr>
          <a:lstStyle/>
          <a:p>
            <a:pPr>
              <a:lnSpc>
                <a:spcPct val="150000"/>
              </a:lnSpc>
            </a:pPr>
            <a:r>
              <a:rPr lang="he-IL" b="1" dirty="0">
                <a:solidFill>
                  <a:srgbClr val="C00000"/>
                </a:solidFill>
              </a:rPr>
              <a:t>הישגי "קרבות עשרת הימים":</a:t>
            </a:r>
          </a:p>
          <a:p>
            <a:pPr marL="285750" indent="-285750">
              <a:lnSpc>
                <a:spcPct val="150000"/>
              </a:lnSpc>
              <a:buFont typeface="Arial" panose="020B0604020202020204" pitchFamily="34" charset="0"/>
              <a:buChar char="•"/>
            </a:pPr>
            <a:r>
              <a:rPr lang="he-IL" dirty="0"/>
              <a:t>שטחה הממשי של מדינת ישראל גדל בחזית המרכז (פרוזדור </a:t>
            </a:r>
            <a:r>
              <a:rPr lang="he-IL" dirty="0" err="1"/>
              <a:t>י"ם</a:t>
            </a:r>
            <a:r>
              <a:rPr lang="he-IL" dirty="0"/>
              <a:t>) והצפון (הגליל).</a:t>
            </a:r>
          </a:p>
          <a:p>
            <a:pPr marL="285750" indent="-285750">
              <a:lnSpc>
                <a:spcPct val="150000"/>
              </a:lnSpc>
              <a:buFont typeface="Arial" panose="020B0604020202020204" pitchFamily="34" charset="0"/>
              <a:buChar char="•"/>
            </a:pPr>
            <a:r>
              <a:rPr lang="he-IL" dirty="0"/>
              <a:t>סוכלה יוזמת המתקפה המצרית בחזית הדרומית.</a:t>
            </a:r>
          </a:p>
          <a:p>
            <a:pPr marL="285750" indent="-285750">
              <a:lnSpc>
                <a:spcPct val="150000"/>
              </a:lnSpc>
              <a:buFont typeface="Arial" panose="020B0604020202020204" pitchFamily="34" charset="0"/>
              <a:buChar char="•"/>
            </a:pPr>
            <a:r>
              <a:rPr lang="he-IL" dirty="0"/>
              <a:t>גירוש יזום ראשון של ערביי רמלה ולוד.</a:t>
            </a:r>
          </a:p>
          <a:p>
            <a:pPr marL="285750" indent="-285750">
              <a:lnSpc>
                <a:spcPct val="150000"/>
              </a:lnSpc>
              <a:buFont typeface="Arial" panose="020B0604020202020204" pitchFamily="34" charset="0"/>
              <a:buChar char="•"/>
            </a:pPr>
            <a:r>
              <a:rPr lang="he-IL" dirty="0"/>
              <a:t>פריצת "דרך בורמה" וכיבוש "פרוזדור ירושלים" הבטיחו את ירושלים העברית למדינת ישראל.</a:t>
            </a:r>
          </a:p>
          <a:p>
            <a:pPr marL="285750" indent="-285750">
              <a:lnSpc>
                <a:spcPct val="150000"/>
              </a:lnSpc>
              <a:buFont typeface="Arial" panose="020B0604020202020204" pitchFamily="34" charset="0"/>
              <a:buChar char="•"/>
            </a:pPr>
            <a:r>
              <a:rPr lang="he-IL" dirty="0"/>
              <a:t>שינוי ביחסי הכוחות: 65,000 לוחמי צה"ל אל מול 40,000 לוחמים ערבים.</a:t>
            </a:r>
          </a:p>
          <a:p>
            <a:pPr marL="285750" indent="-285750">
              <a:lnSpc>
                <a:spcPct val="150000"/>
              </a:lnSpc>
              <a:buFont typeface="Arial" panose="020B0604020202020204" pitchFamily="34" charset="0"/>
              <a:buChar char="•"/>
            </a:pPr>
            <a:r>
              <a:rPr lang="he-IL" dirty="0"/>
              <a:t>ריכוז מאמץ צבאי ישראלי אל מול מאמץ ערבי מפוצל וחסר תיאום.</a:t>
            </a:r>
          </a:p>
          <a:p>
            <a:pPr marL="285750" indent="-285750">
              <a:lnSpc>
                <a:spcPct val="150000"/>
              </a:lnSpc>
              <a:buFont typeface="Arial" panose="020B0604020202020204" pitchFamily="34" charset="0"/>
              <a:buChar char="•"/>
            </a:pPr>
            <a:r>
              <a:rPr lang="he-IL" dirty="0"/>
              <a:t> המלך עבדאללה הבין שהערבים הגיעו לקצה גבול הישגיהם הצבאיים והחליט לחדש את המגעים הדיפלומטיים. </a:t>
            </a:r>
          </a:p>
          <a:p>
            <a:pPr marL="285750" indent="-285750">
              <a:lnSpc>
                <a:spcPct val="150000"/>
              </a:lnSpc>
              <a:buFont typeface="Arial" panose="020B0604020202020204" pitchFamily="34" charset="0"/>
              <a:buChar char="•"/>
            </a:pPr>
            <a:endParaRPr lang="he-IL" dirty="0"/>
          </a:p>
          <a:p>
            <a:pPr>
              <a:lnSpc>
                <a:spcPct val="150000"/>
              </a:lnSpc>
            </a:pPr>
            <a:r>
              <a:rPr lang="he-IL" b="1" dirty="0">
                <a:solidFill>
                  <a:srgbClr val="C00000"/>
                </a:solidFill>
              </a:rPr>
              <a:t>כישלונות:</a:t>
            </a:r>
          </a:p>
          <a:p>
            <a:pPr marL="285750" indent="-285750">
              <a:lnSpc>
                <a:spcPct val="150000"/>
              </a:lnSpc>
              <a:buFont typeface="Arial" panose="020B0604020202020204" pitchFamily="34" charset="0"/>
              <a:buChar char="•"/>
            </a:pPr>
            <a:r>
              <a:rPr lang="he-IL" dirty="0"/>
              <a:t>צה"ל לא הצליח לסלק את הסורים ממשמר הירדן בצפון.</a:t>
            </a:r>
          </a:p>
          <a:p>
            <a:pPr marL="285750" indent="-285750">
              <a:lnSpc>
                <a:spcPct val="150000"/>
              </a:lnSpc>
              <a:buFont typeface="Arial" panose="020B0604020202020204" pitchFamily="34" charset="0"/>
              <a:buChar char="•"/>
            </a:pPr>
            <a:r>
              <a:rPr lang="he-IL" dirty="0"/>
              <a:t>נכשל </a:t>
            </a:r>
            <a:r>
              <a:rPr lang="he-IL" dirty="0" err="1"/>
              <a:t>הנסיון</a:t>
            </a:r>
            <a:r>
              <a:rPr lang="he-IL" dirty="0"/>
              <a:t> להבטיח את הדרך אל הנגב הנצור (11 הנק').</a:t>
            </a:r>
          </a:p>
          <a:p>
            <a:pPr marL="342900" indent="-342900">
              <a:lnSpc>
                <a:spcPct val="150000"/>
              </a:lnSpc>
              <a:buFont typeface="Arial" panose="020B0604020202020204" pitchFamily="34" charset="0"/>
              <a:buChar char="•"/>
            </a:pPr>
            <a:endParaRPr lang="he-IL" dirty="0"/>
          </a:p>
        </p:txBody>
      </p:sp>
      <p:pic>
        <p:nvPicPr>
          <p:cNvPr id="11" name="Picture 3" descr="C:\Users\Edri\Google Drive\אורנים\בית ירח\יא\בונים מדינה\מלחמת העצמאות\תמונות\קרבות 10 הימים2.GIF"/>
          <p:cNvPicPr>
            <a:picLocks noChangeAspect="1" noChangeArrowheads="1"/>
          </p:cNvPicPr>
          <p:nvPr/>
        </p:nvPicPr>
        <p:blipFill rotWithShape="1">
          <a:blip r:embed="rId2">
            <a:extLst>
              <a:ext uri="{28A0092B-C50C-407E-A947-70E740481C1C}">
                <a14:useLocalDpi xmlns:a14="http://schemas.microsoft.com/office/drawing/2010/main" val="0"/>
              </a:ext>
            </a:extLst>
          </a:blip>
          <a:srcRect t="72940" r="41609"/>
          <a:stretch/>
        </p:blipFill>
        <p:spPr bwMode="auto">
          <a:xfrm>
            <a:off x="184801" y="5808460"/>
            <a:ext cx="2569029" cy="103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dri\Google Drive\אורנים\בית ירח\יא\בונים מדינה\מלחמת העצמאות\תמונות\תמונה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577" r="58792"/>
          <a:stretch/>
        </p:blipFill>
        <p:spPr bwMode="auto">
          <a:xfrm>
            <a:off x="4536578" y="5193188"/>
            <a:ext cx="1777135" cy="1635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8521" y="0"/>
            <a:ext cx="7713477" cy="2446824"/>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4: הפוגה שנייה והכרעת המלחמה</a:t>
            </a:r>
          </a:p>
          <a:p>
            <a:pPr algn="ctr">
              <a:lnSpc>
                <a:spcPct val="150000"/>
              </a:lnSpc>
            </a:pPr>
            <a:r>
              <a:rPr lang="he-IL" sz="2400" dirty="0">
                <a:solidFill>
                  <a:schemeClr val="accent1"/>
                </a:solidFill>
              </a:rPr>
              <a:t>שחרור כל הגליל וחדירה לתוך לבנון, הדיפת המצרים,</a:t>
            </a:r>
          </a:p>
          <a:p>
            <a:pPr algn="ctr">
              <a:lnSpc>
                <a:spcPct val="150000"/>
              </a:lnSpc>
            </a:pPr>
            <a:r>
              <a:rPr lang="he-IL" sz="2400" dirty="0">
                <a:solidFill>
                  <a:schemeClr val="accent1"/>
                </a:solidFill>
              </a:rPr>
              <a:t>שחרור כל הנגב עד אילת</a:t>
            </a:r>
          </a:p>
          <a:p>
            <a:pPr algn="ctr">
              <a:lnSpc>
                <a:spcPct val="150000"/>
              </a:lnSpc>
            </a:pPr>
            <a:endParaRPr lang="he-IL" dirty="0"/>
          </a:p>
        </p:txBody>
      </p:sp>
      <p:sp>
        <p:nvSpPr>
          <p:cNvPr id="3" name="מלבן 2"/>
          <p:cNvSpPr/>
          <p:nvPr/>
        </p:nvSpPr>
        <p:spPr>
          <a:xfrm>
            <a:off x="4752304" y="1993866"/>
            <a:ext cx="7163925"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he-IL" dirty="0"/>
              <a:t>עם תום קרבות עשרת הימים נכנסה לתוקפה הפסקת אש נוספת ביוזמת האו"ם ("ההפוגה </a:t>
            </a:r>
            <a:r>
              <a:rPr lang="he-IL" dirty="0" err="1"/>
              <a:t>השניה</a:t>
            </a:r>
            <a:r>
              <a:rPr lang="he-IL" dirty="0"/>
              <a:t>"). לממשלת ישראל היה ברור שרק קביעת עובדות בשטח ימנעו את הגשמת תכנית </a:t>
            </a:r>
            <a:r>
              <a:rPr lang="he-IL" dirty="0" err="1"/>
              <a:t>ברנדוט</a:t>
            </a:r>
            <a:r>
              <a:rPr lang="he-IL" dirty="0"/>
              <a:t>.</a:t>
            </a:r>
          </a:p>
          <a:p>
            <a:pPr marL="285750" indent="-285750">
              <a:lnSpc>
                <a:spcPct val="150000"/>
              </a:lnSpc>
              <a:buFont typeface="Arial" panose="020B0604020202020204" pitchFamily="34" charset="0"/>
              <a:buChar char="•"/>
            </a:pPr>
            <a:r>
              <a:rPr lang="he-IL" dirty="0"/>
              <a:t>החל מאוקטובר 1948 יזמה ישראל מבצעים במטרה להרחיב את גבולותיה לפני סיום המלחמה וחתימה על הסכמי שביתת נשק.</a:t>
            </a:r>
          </a:p>
          <a:p>
            <a:pPr>
              <a:lnSpc>
                <a:spcPct val="150000"/>
              </a:lnSpc>
            </a:pPr>
            <a:r>
              <a:rPr lang="he-IL" b="1" dirty="0"/>
              <a:t>מטרות: </a:t>
            </a:r>
          </a:p>
          <a:p>
            <a:pPr marL="342900" indent="-342900">
              <a:lnSpc>
                <a:spcPct val="150000"/>
              </a:lnSpc>
              <a:buFont typeface="+mj-lt"/>
              <a:buAutoNum type="arabicPeriod"/>
            </a:pPr>
            <a:r>
              <a:rPr lang="he-IL" dirty="0"/>
              <a:t>חיבור הנגב למדינת ישראל ("מבצע יואב").</a:t>
            </a:r>
          </a:p>
          <a:p>
            <a:pPr marL="342900" indent="-342900">
              <a:lnSpc>
                <a:spcPct val="150000"/>
              </a:lnSpc>
              <a:buFont typeface="+mj-lt"/>
              <a:buAutoNum type="arabicPeriod"/>
            </a:pPr>
            <a:r>
              <a:rPr lang="he-IL" dirty="0"/>
              <a:t>כיבוש הגליל העליון ("מבצע חירם").</a:t>
            </a:r>
          </a:p>
          <a:p>
            <a:pPr marL="342900" indent="-342900">
              <a:lnSpc>
                <a:spcPct val="150000"/>
              </a:lnSpc>
              <a:buFont typeface="+mj-lt"/>
              <a:buAutoNum type="arabicPeriod"/>
            </a:pPr>
            <a:r>
              <a:rPr lang="he-IL" dirty="0"/>
              <a:t>סילוק הצבא המצרי מעבר לגבול הבינלאומי ("מבצע חורב").</a:t>
            </a:r>
          </a:p>
          <a:p>
            <a:pPr marL="342900" indent="-342900">
              <a:lnSpc>
                <a:spcPct val="150000"/>
              </a:lnSpc>
              <a:buFont typeface="+mj-lt"/>
              <a:buAutoNum type="arabicPeriod"/>
            </a:pPr>
            <a:r>
              <a:rPr lang="he-IL" dirty="0"/>
              <a:t>כיבוש הערבה ואילת ("מבצע עובדה").</a:t>
            </a:r>
          </a:p>
        </p:txBody>
      </p:sp>
      <p:pic>
        <p:nvPicPr>
          <p:cNvPr id="8" name="תמונה 7"/>
          <p:cNvPicPr>
            <a:picLocks noChangeAspect="1"/>
          </p:cNvPicPr>
          <p:nvPr/>
        </p:nvPicPr>
        <p:blipFill rotWithShape="1">
          <a:blip r:embed="rId3"/>
          <a:srcRect b="29541"/>
          <a:stretch/>
        </p:blipFill>
        <p:spPr>
          <a:xfrm>
            <a:off x="0" y="-1"/>
            <a:ext cx="4478522" cy="6858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849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9314" y="1509486"/>
            <a:ext cx="8142515" cy="923330"/>
          </a:xfrm>
          <a:prstGeom prst="rect">
            <a:avLst/>
          </a:prstGeom>
          <a:noFill/>
        </p:spPr>
        <p:txBody>
          <a:bodyPr wrap="square" rtlCol="1">
            <a:spAutoFit/>
          </a:bodyPr>
          <a:lstStyle/>
          <a:p>
            <a:r>
              <a:rPr lang="en-US" dirty="0">
                <a:hlinkClick r:id="rId2"/>
              </a:rPr>
              <a:t>https://www.youtube.com/watch?v=EfqxqSB5Rl8</a:t>
            </a:r>
            <a:r>
              <a:rPr lang="he-IL" dirty="0"/>
              <a:t> </a:t>
            </a:r>
          </a:p>
          <a:p>
            <a:endParaRPr lang="he-IL" dirty="0"/>
          </a:p>
          <a:p>
            <a:r>
              <a:rPr lang="en-US" dirty="0">
                <a:hlinkClick r:id="rId3"/>
              </a:rPr>
              <a:t>https://www.youtube.com/watch?v=HDYsZWr3O7s&amp;t=163s</a:t>
            </a:r>
            <a:r>
              <a:rPr lang="he-IL" dirty="0"/>
              <a:t> </a:t>
            </a:r>
          </a:p>
        </p:txBody>
      </p:sp>
    </p:spTree>
    <p:extLst>
      <p:ext uri="{BB962C8B-B14F-4D97-AF65-F5344CB8AC3E}">
        <p14:creationId xmlns:p14="http://schemas.microsoft.com/office/powerpoint/2010/main" val="1458863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12191998" cy="1892826"/>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4: הפוגה שנייה והכרעת המלחמה</a:t>
            </a:r>
          </a:p>
          <a:p>
            <a:pPr algn="ctr">
              <a:lnSpc>
                <a:spcPct val="150000"/>
              </a:lnSpc>
            </a:pPr>
            <a:r>
              <a:rPr lang="he-IL" sz="2400" dirty="0">
                <a:solidFill>
                  <a:schemeClr val="accent1"/>
                </a:solidFill>
              </a:rPr>
              <a:t>שחרור כל הגליל וחדירה לתוך לבנון, הדיפת המצרים, שחרור כל הנגב עד אילת</a:t>
            </a:r>
          </a:p>
          <a:p>
            <a:pPr algn="ctr">
              <a:lnSpc>
                <a:spcPct val="150000"/>
              </a:lnSpc>
            </a:pPr>
            <a:endParaRPr lang="he-IL" dirty="0"/>
          </a:p>
        </p:txBody>
      </p:sp>
      <p:pic>
        <p:nvPicPr>
          <p:cNvPr id="6" name="תמונה 5"/>
          <p:cNvPicPr>
            <a:picLocks noChangeAspect="1"/>
          </p:cNvPicPr>
          <p:nvPr/>
        </p:nvPicPr>
        <p:blipFill rotWithShape="1">
          <a:blip r:embed="rId2"/>
          <a:srcRect l="28430"/>
          <a:stretch/>
        </p:blipFill>
        <p:spPr>
          <a:xfrm>
            <a:off x="7666331" y="1423897"/>
            <a:ext cx="4242333" cy="5337511"/>
          </a:xfrm>
          <a:prstGeom prst="rect">
            <a:avLst/>
          </a:prstGeom>
        </p:spPr>
      </p:pic>
      <p:pic>
        <p:nvPicPr>
          <p:cNvPr id="10" name="תמונה 9"/>
          <p:cNvPicPr>
            <a:picLocks noChangeAspect="1"/>
          </p:cNvPicPr>
          <p:nvPr/>
        </p:nvPicPr>
        <p:blipFill rotWithShape="1">
          <a:blip r:embed="rId2"/>
          <a:srcRect l="-237" t="72350" r="73003" b="-98"/>
          <a:stretch/>
        </p:blipFill>
        <p:spPr>
          <a:xfrm>
            <a:off x="7765958" y="1567275"/>
            <a:ext cx="1159099" cy="1063465"/>
          </a:xfrm>
          <a:prstGeom prst="rect">
            <a:avLst/>
          </a:prstGeom>
        </p:spPr>
      </p:pic>
      <p:pic>
        <p:nvPicPr>
          <p:cNvPr id="1026" name="Picture 2" descr="C:\Users\Edri\Google Drive\אורנים\בית ירח\יא\בונים מדינה\מלחמת העצמאות\תמונות\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66" y="3384126"/>
            <a:ext cx="4025900" cy="32512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2504728" y="1629324"/>
            <a:ext cx="3831497" cy="1305165"/>
          </a:xfrm>
          <a:prstGeom prst="rect">
            <a:avLst/>
          </a:prstGeom>
        </p:spPr>
        <p:txBody>
          <a:bodyPr wrap="none">
            <a:spAutoFit/>
          </a:bodyPr>
          <a:lstStyle/>
          <a:p>
            <a:pPr algn="ctr">
              <a:lnSpc>
                <a:spcPct val="150000"/>
              </a:lnSpc>
            </a:pPr>
            <a:r>
              <a:rPr lang="he-IL" sz="2800" b="1" dirty="0">
                <a:solidFill>
                  <a:srgbClr val="C00000"/>
                </a:solidFill>
              </a:rPr>
              <a:t>"מבצע יואב"</a:t>
            </a:r>
          </a:p>
          <a:p>
            <a:pPr algn="ctr">
              <a:lnSpc>
                <a:spcPct val="150000"/>
              </a:lnSpc>
            </a:pPr>
            <a:r>
              <a:rPr lang="he-IL" sz="2800" dirty="0"/>
              <a:t>חיבור הנגב למדינת ישראל</a:t>
            </a:r>
          </a:p>
        </p:txBody>
      </p:sp>
    </p:spTree>
    <p:extLst>
      <p:ext uri="{BB962C8B-B14F-4D97-AF65-F5344CB8AC3E}">
        <p14:creationId xmlns:p14="http://schemas.microsoft.com/office/powerpoint/2010/main" val="399526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12191998" cy="1892826"/>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4: הפוגה שנייה והכרעת המלחמה</a:t>
            </a:r>
          </a:p>
          <a:p>
            <a:pPr algn="ctr">
              <a:lnSpc>
                <a:spcPct val="150000"/>
              </a:lnSpc>
            </a:pPr>
            <a:r>
              <a:rPr lang="he-IL" sz="2400" dirty="0">
                <a:solidFill>
                  <a:schemeClr val="accent1"/>
                </a:solidFill>
              </a:rPr>
              <a:t>שחרור כל הגליל וחדירה לתוך לבנון, הדיפת המצרים, שחרור כל הנגב עד אילת</a:t>
            </a:r>
          </a:p>
          <a:p>
            <a:pPr algn="ctr">
              <a:lnSpc>
                <a:spcPct val="150000"/>
              </a:lnSpc>
            </a:pPr>
            <a:endParaRPr lang="he-IL" dirty="0"/>
          </a:p>
        </p:txBody>
      </p:sp>
      <p:sp>
        <p:nvSpPr>
          <p:cNvPr id="2" name="מלבן 1"/>
          <p:cNvSpPr/>
          <p:nvPr/>
        </p:nvSpPr>
        <p:spPr>
          <a:xfrm>
            <a:off x="129668" y="1469397"/>
            <a:ext cx="7371062" cy="2677656"/>
          </a:xfrm>
          <a:prstGeom prst="rect">
            <a:avLst/>
          </a:prstGeom>
        </p:spPr>
        <p:txBody>
          <a:bodyPr wrap="square">
            <a:spAutoFit/>
          </a:bodyPr>
          <a:lstStyle/>
          <a:p>
            <a:pPr algn="ctr">
              <a:lnSpc>
                <a:spcPct val="150000"/>
              </a:lnSpc>
            </a:pPr>
            <a:r>
              <a:rPr lang="he-IL" sz="2800" b="1" dirty="0">
                <a:solidFill>
                  <a:srgbClr val="C00000"/>
                </a:solidFill>
              </a:rPr>
              <a:t>"מבצע חירם"</a:t>
            </a:r>
          </a:p>
          <a:p>
            <a:pPr algn="ctr">
              <a:lnSpc>
                <a:spcPct val="150000"/>
              </a:lnSpc>
            </a:pPr>
            <a:r>
              <a:rPr lang="he-IL" sz="2800" dirty="0"/>
              <a:t>כיבוש הגליל העליון, כולל חציית הגבול הבינלאומי ופלישה אל תוך לבנון. סילוק כוחות המתנדבים של "צבא ההצלה" של </a:t>
            </a:r>
            <a:r>
              <a:rPr lang="he-IL" sz="2800" dirty="0" err="1"/>
              <a:t>קאוקג'י</a:t>
            </a:r>
            <a:r>
              <a:rPr lang="he-IL" sz="2800" dirty="0"/>
              <a:t>.</a:t>
            </a:r>
          </a:p>
        </p:txBody>
      </p:sp>
      <p:grpSp>
        <p:nvGrpSpPr>
          <p:cNvPr id="5" name="קבוצה 4"/>
          <p:cNvGrpSpPr/>
          <p:nvPr/>
        </p:nvGrpSpPr>
        <p:grpSpPr>
          <a:xfrm>
            <a:off x="7739269" y="2213731"/>
            <a:ext cx="4232069" cy="4562435"/>
            <a:chOff x="7023653" y="1442251"/>
            <a:chExt cx="4947686" cy="5333915"/>
          </a:xfrm>
        </p:grpSpPr>
        <p:pic>
          <p:nvPicPr>
            <p:cNvPr id="1027" name="Picture 3" descr="C:\Users\Edri\Google Drive\אורנים\בית ירח\יא\בונים מדינה\מלחמת העצמאות\תמונות\חירם.gif"/>
            <p:cNvPicPr>
              <a:picLocks noChangeAspect="1" noChangeArrowheads="1"/>
            </p:cNvPicPr>
            <p:nvPr/>
          </p:nvPicPr>
          <p:blipFill rotWithShape="1">
            <a:blip r:embed="rId2">
              <a:extLst>
                <a:ext uri="{28A0092B-C50C-407E-A947-70E740481C1C}">
                  <a14:useLocalDpi xmlns:a14="http://schemas.microsoft.com/office/drawing/2010/main" val="0"/>
                </a:ext>
              </a:extLst>
            </a:blip>
            <a:srcRect l="28890"/>
            <a:stretch/>
          </p:blipFill>
          <p:spPr bwMode="auto">
            <a:xfrm>
              <a:off x="7023653" y="1442251"/>
              <a:ext cx="4947686" cy="53339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dri\Google Drive\אורנים\בית ירח\יא\בונים מדינה\מלחמת העצמאות\תמונות\חירם.gif"/>
            <p:cNvPicPr>
              <a:picLocks noChangeAspect="1" noChangeArrowheads="1"/>
            </p:cNvPicPr>
            <p:nvPr/>
          </p:nvPicPr>
          <p:blipFill rotWithShape="1">
            <a:blip r:embed="rId2">
              <a:extLst>
                <a:ext uri="{28A0092B-C50C-407E-A947-70E740481C1C}">
                  <a14:useLocalDpi xmlns:a14="http://schemas.microsoft.com/office/drawing/2010/main" val="0"/>
                </a:ext>
              </a:extLst>
            </a:blip>
            <a:srcRect l="1" t="76317" r="70982"/>
            <a:stretch/>
          </p:blipFill>
          <p:spPr bwMode="auto">
            <a:xfrm>
              <a:off x="7089914" y="1529122"/>
              <a:ext cx="1510747" cy="9452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C:\Users\Edri\Google Drive\אורנים\בית ירח\יא\בונים מדינה\מלחמת העצמאות\תמונות\סעסע.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68" y="4329868"/>
            <a:ext cx="3730366" cy="234391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dri\Google Drive\אורנים\בית ירח\יא\בונים מדינה\מלחמת העצמאות\תמונות\D276-052_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214" y="4329868"/>
            <a:ext cx="3477516" cy="234391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15"/>
          <p:cNvSpPr/>
          <p:nvPr/>
        </p:nvSpPr>
        <p:spPr>
          <a:xfrm>
            <a:off x="1920079" y="4341059"/>
            <a:ext cx="1939955" cy="307777"/>
          </a:xfrm>
          <a:prstGeom prst="rect">
            <a:avLst/>
          </a:prstGeom>
        </p:spPr>
        <p:txBody>
          <a:bodyPr wrap="none">
            <a:spAutoFit/>
          </a:bodyPr>
          <a:lstStyle/>
          <a:p>
            <a:r>
              <a:rPr lang="he-IL" sz="1400" dirty="0"/>
              <a:t>כיבוש הכבר הערבי </a:t>
            </a:r>
            <a:r>
              <a:rPr lang="he-IL" sz="1400" dirty="0" err="1"/>
              <a:t>סעסע</a:t>
            </a:r>
            <a:endParaRPr lang="he-IL" sz="1400" dirty="0"/>
          </a:p>
        </p:txBody>
      </p:sp>
    </p:spTree>
    <p:extLst>
      <p:ext uri="{BB962C8B-B14F-4D97-AF65-F5344CB8AC3E}">
        <p14:creationId xmlns:p14="http://schemas.microsoft.com/office/powerpoint/2010/main" val="357630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12191998" cy="1892826"/>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4: הפוגה שנייה והכרעת המלחמה</a:t>
            </a:r>
          </a:p>
          <a:p>
            <a:pPr algn="ctr">
              <a:lnSpc>
                <a:spcPct val="150000"/>
              </a:lnSpc>
            </a:pPr>
            <a:r>
              <a:rPr lang="he-IL" sz="2400" dirty="0">
                <a:solidFill>
                  <a:schemeClr val="accent1"/>
                </a:solidFill>
              </a:rPr>
              <a:t>שחרור כל הגליל וחדירה לתוך לבנון, הדיפת המצרים, שחרור כל הנגב עד אילת</a:t>
            </a:r>
          </a:p>
          <a:p>
            <a:pPr algn="ctr">
              <a:lnSpc>
                <a:spcPct val="150000"/>
              </a:lnSpc>
            </a:pPr>
            <a:endParaRPr lang="he-IL" dirty="0"/>
          </a:p>
        </p:txBody>
      </p:sp>
      <p:sp>
        <p:nvSpPr>
          <p:cNvPr id="2" name="מלבן 1"/>
          <p:cNvSpPr/>
          <p:nvPr/>
        </p:nvSpPr>
        <p:spPr>
          <a:xfrm>
            <a:off x="129668" y="1433505"/>
            <a:ext cx="7371062" cy="2031325"/>
          </a:xfrm>
          <a:prstGeom prst="rect">
            <a:avLst/>
          </a:prstGeom>
        </p:spPr>
        <p:txBody>
          <a:bodyPr wrap="square">
            <a:spAutoFit/>
          </a:bodyPr>
          <a:lstStyle/>
          <a:p>
            <a:pPr algn="ctr">
              <a:lnSpc>
                <a:spcPct val="150000"/>
              </a:lnSpc>
            </a:pPr>
            <a:r>
              <a:rPr lang="he-IL" sz="2800" b="1" dirty="0">
                <a:solidFill>
                  <a:srgbClr val="C00000"/>
                </a:solidFill>
              </a:rPr>
              <a:t>"מבצע חורב"</a:t>
            </a:r>
          </a:p>
          <a:p>
            <a:pPr algn="ctr">
              <a:lnSpc>
                <a:spcPct val="150000"/>
              </a:lnSpc>
            </a:pPr>
            <a:r>
              <a:rPr lang="he-IL" sz="2800" dirty="0"/>
              <a:t>סילוק הצבא המצרי מעבר לגבול הבינלאומי</a:t>
            </a:r>
          </a:p>
          <a:p>
            <a:pPr algn="ctr">
              <a:lnSpc>
                <a:spcPct val="150000"/>
              </a:lnSpc>
            </a:pPr>
            <a:r>
              <a:rPr lang="he-IL" sz="2800" dirty="0"/>
              <a:t>וחדירה אל תוך סיני.</a:t>
            </a:r>
          </a:p>
        </p:txBody>
      </p:sp>
      <p:pic>
        <p:nvPicPr>
          <p:cNvPr id="2050" name="Picture 2" descr="C:\Users\Edri\Google Drive\אורנים\בית ירח\יא\בונים מדינה\מלחמת העצמאות\תמונות\חורב.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084" y="1931463"/>
            <a:ext cx="5214763" cy="478973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dri\Google Drive\אורנים\בית ירח\יא\בונים מדינה\מלחמת העצמאות\תמונות\D283-086_w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68" y="3802019"/>
            <a:ext cx="3886200"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172889" y="3812440"/>
            <a:ext cx="1899879" cy="307777"/>
          </a:xfrm>
          <a:prstGeom prst="rect">
            <a:avLst/>
          </a:prstGeom>
        </p:spPr>
        <p:txBody>
          <a:bodyPr wrap="none">
            <a:spAutoFit/>
          </a:bodyPr>
          <a:lstStyle/>
          <a:p>
            <a:r>
              <a:rPr lang="he-IL" sz="1400" dirty="0"/>
              <a:t>צה"ל כובש את באר שבע</a:t>
            </a:r>
          </a:p>
        </p:txBody>
      </p:sp>
    </p:spTree>
    <p:extLst>
      <p:ext uri="{BB962C8B-B14F-4D97-AF65-F5344CB8AC3E}">
        <p14:creationId xmlns:p14="http://schemas.microsoft.com/office/powerpoint/2010/main" val="15276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129668" y="2848849"/>
            <a:ext cx="7954502" cy="3836024"/>
            <a:chOff x="129668" y="2967907"/>
            <a:chExt cx="7707620" cy="3716966"/>
          </a:xfrm>
        </p:grpSpPr>
        <p:pic>
          <p:nvPicPr>
            <p:cNvPr id="3076" name="Picture 4" descr="C:\Users\Edri\Google Drive\אורנים\בית ירח\יא\בונים מדינה\מלחמת העצמאות\תמונות\1111111111111111111111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68" y="3464416"/>
              <a:ext cx="4954549" cy="32204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dri\Google Drive\אורנים\בית ירח\יא\בונים מדינה\מלחמת העצמאות\תמונות\דגל הדי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213" y="2967907"/>
              <a:ext cx="2613075" cy="371696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 y="0"/>
            <a:ext cx="12191998" cy="1892826"/>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4: הפוגה שנייה והכרעת המלחמה</a:t>
            </a:r>
          </a:p>
          <a:p>
            <a:pPr algn="ctr">
              <a:lnSpc>
                <a:spcPct val="150000"/>
              </a:lnSpc>
            </a:pPr>
            <a:r>
              <a:rPr lang="he-IL" sz="2400" dirty="0">
                <a:solidFill>
                  <a:schemeClr val="accent1"/>
                </a:solidFill>
              </a:rPr>
              <a:t>שחרור כל הגליל וחדירה לתוך לבנון, הדיפת המצרים, שחרור כל הנגב עד אילת</a:t>
            </a:r>
          </a:p>
          <a:p>
            <a:pPr algn="ctr">
              <a:lnSpc>
                <a:spcPct val="150000"/>
              </a:lnSpc>
            </a:pPr>
            <a:endParaRPr lang="he-IL" dirty="0"/>
          </a:p>
        </p:txBody>
      </p:sp>
      <p:sp>
        <p:nvSpPr>
          <p:cNvPr id="2" name="מלבן 1"/>
          <p:cNvSpPr/>
          <p:nvPr/>
        </p:nvSpPr>
        <p:spPr>
          <a:xfrm>
            <a:off x="129668" y="1469397"/>
            <a:ext cx="7371062" cy="1384995"/>
          </a:xfrm>
          <a:prstGeom prst="rect">
            <a:avLst/>
          </a:prstGeom>
        </p:spPr>
        <p:txBody>
          <a:bodyPr wrap="square">
            <a:spAutoFit/>
          </a:bodyPr>
          <a:lstStyle/>
          <a:p>
            <a:pPr algn="ctr">
              <a:lnSpc>
                <a:spcPct val="150000"/>
              </a:lnSpc>
            </a:pPr>
            <a:r>
              <a:rPr lang="he-IL" sz="2800" b="1" dirty="0">
                <a:solidFill>
                  <a:srgbClr val="C00000"/>
                </a:solidFill>
              </a:rPr>
              <a:t>"מבצע עובדה"</a:t>
            </a:r>
          </a:p>
          <a:p>
            <a:pPr algn="ctr">
              <a:lnSpc>
                <a:spcPct val="150000"/>
              </a:lnSpc>
            </a:pPr>
            <a:r>
              <a:rPr lang="he-IL" sz="2800" dirty="0"/>
              <a:t>כיבוש הערבה ואילת במסע מהיר ללא קרבות.</a:t>
            </a:r>
          </a:p>
        </p:txBody>
      </p:sp>
      <p:sp>
        <p:nvSpPr>
          <p:cNvPr id="16" name="מלבן 15"/>
          <p:cNvSpPr/>
          <p:nvPr/>
        </p:nvSpPr>
        <p:spPr>
          <a:xfrm>
            <a:off x="1669502" y="3361262"/>
            <a:ext cx="3573414" cy="307777"/>
          </a:xfrm>
          <a:prstGeom prst="rect">
            <a:avLst/>
          </a:prstGeom>
        </p:spPr>
        <p:txBody>
          <a:bodyPr wrap="none">
            <a:spAutoFit/>
          </a:bodyPr>
          <a:lstStyle/>
          <a:p>
            <a:r>
              <a:rPr lang="he-IL" sz="1400" dirty="0"/>
              <a:t>המסע לדרום והנפת דגל הדיו באום רשרש (אילת)</a:t>
            </a:r>
          </a:p>
        </p:txBody>
      </p:sp>
      <p:pic>
        <p:nvPicPr>
          <p:cNvPr id="3075" name="Picture 3" descr="C:\Users\Edri\Google Drive\אורנים\בית ירח\יא\בונים מדינה\מלחמת העצמאות\תמונות\מבצע עובדה.png"/>
          <p:cNvPicPr>
            <a:picLocks noChangeAspect="1" noChangeArrowheads="1"/>
          </p:cNvPicPr>
          <p:nvPr/>
        </p:nvPicPr>
        <p:blipFill rotWithShape="1">
          <a:blip r:embed="rId4">
            <a:extLst>
              <a:ext uri="{28A0092B-C50C-407E-A947-70E740481C1C}">
                <a14:useLocalDpi xmlns:a14="http://schemas.microsoft.com/office/drawing/2010/main" val="0"/>
              </a:ext>
            </a:extLst>
          </a:blip>
          <a:srcRect l="39502"/>
          <a:stretch/>
        </p:blipFill>
        <p:spPr bwMode="auto">
          <a:xfrm>
            <a:off x="8731876" y="1932848"/>
            <a:ext cx="3353180" cy="48164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Edri\Google Drive\אורנים\בית ירח\יא\בונים מדינה\מלחמת העצמאות\תמונות\מבצע עובדה.png"/>
          <p:cNvPicPr>
            <a:picLocks noChangeAspect="1" noChangeArrowheads="1"/>
          </p:cNvPicPr>
          <p:nvPr/>
        </p:nvPicPr>
        <p:blipFill rotWithShape="1">
          <a:blip r:embed="rId4">
            <a:extLst>
              <a:ext uri="{28A0092B-C50C-407E-A947-70E740481C1C}">
                <a14:useLocalDpi xmlns:a14="http://schemas.microsoft.com/office/drawing/2010/main" val="0"/>
              </a:ext>
            </a:extLst>
          </a:blip>
          <a:srcRect l="-1393" t="39651" r="61808" b="-365"/>
          <a:stretch/>
        </p:blipFill>
        <p:spPr bwMode="auto">
          <a:xfrm>
            <a:off x="8084170" y="4468969"/>
            <a:ext cx="1295411" cy="172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5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4089" y="865528"/>
            <a:ext cx="5771787" cy="4708981"/>
          </a:xfrm>
          <a:prstGeom prst="rect">
            <a:avLst/>
          </a:prstGeom>
          <a:noFill/>
        </p:spPr>
        <p:txBody>
          <a:bodyPr wrap="square" rtlCol="1">
            <a:spAutoFit/>
          </a:bodyPr>
          <a:lstStyle/>
          <a:p>
            <a:pPr marL="342900" indent="-342900" algn="just">
              <a:lnSpc>
                <a:spcPct val="150000"/>
              </a:lnSpc>
              <a:buFont typeface="Arial" panose="020B0604020202020204" pitchFamily="34" charset="0"/>
              <a:buChar char="•"/>
            </a:pPr>
            <a:r>
              <a:rPr lang="he-IL" sz="2000" dirty="0"/>
              <a:t>בינואר 1949 נפתחו באי היווני רודוס שיחות לשביתת נשק בין ישראל למדינות ערב. הסכמי שביתת הנשק נחתמו בין ישראל לבין כל אחת משכנותיה - מצרים, לבנון, ירדן וסוריה. </a:t>
            </a:r>
          </a:p>
          <a:p>
            <a:pPr marL="342900" indent="-342900" algn="just">
              <a:lnSpc>
                <a:spcPct val="150000"/>
              </a:lnSpc>
              <a:buFont typeface="Arial" panose="020B0604020202020204" pitchFamily="34" charset="0"/>
              <a:buChar char="•"/>
            </a:pPr>
            <a:r>
              <a:rPr lang="he-IL" sz="2000" dirty="0"/>
              <a:t>ההסכמים נחתמו עם מדינות ערב ולא עם ערביי הארץ!</a:t>
            </a:r>
          </a:p>
          <a:p>
            <a:pPr marL="342900" indent="-342900" algn="just">
              <a:lnSpc>
                <a:spcPct val="150000"/>
              </a:lnSpc>
              <a:buFont typeface="Arial" panose="020B0604020202020204" pitchFamily="34" charset="0"/>
              <a:buChar char="•"/>
            </a:pPr>
            <a:r>
              <a:rPr lang="he-IL" sz="2000" dirty="0"/>
              <a:t>במסגרת הסכמים אלה נקבעו גבולות ישראל ("</a:t>
            </a:r>
            <a:r>
              <a:rPr lang="he-IL" sz="2000" b="1" dirty="0">
                <a:solidFill>
                  <a:schemeClr val="accent6">
                    <a:lumMod val="75000"/>
                  </a:schemeClr>
                </a:solidFill>
              </a:rPr>
              <a:t>הקו הירוק</a:t>
            </a:r>
            <a:r>
              <a:rPr lang="he-IL" sz="2000" dirty="0"/>
              <a:t>"). בכל גבול התמנו "ועדות שביתת נשק" בפיקוח משקיפי או"ם, כדי לפקח על מילוי ההסכמים. </a:t>
            </a:r>
          </a:p>
          <a:p>
            <a:pPr marL="342900" indent="-342900" algn="just">
              <a:lnSpc>
                <a:spcPct val="150000"/>
              </a:lnSpc>
              <a:buFont typeface="Arial" panose="020B0604020202020204" pitchFamily="34" charset="0"/>
              <a:buChar char="•"/>
            </a:pPr>
            <a:r>
              <a:rPr lang="he-IL" sz="2000" dirty="0"/>
              <a:t>ב-20 ביולי 1949 נחתם ההסכם האחרון עם סוריה. זהו תאריך הסיום הרשמי של מלחמת העצמאות.</a:t>
            </a:r>
          </a:p>
        </p:txBody>
      </p:sp>
      <p:pic>
        <p:nvPicPr>
          <p:cNvPr id="5" name="תמונה 4"/>
          <p:cNvPicPr>
            <a:picLocks noChangeAspect="1"/>
          </p:cNvPicPr>
          <p:nvPr/>
        </p:nvPicPr>
        <p:blipFill>
          <a:blip r:embed="rId2"/>
          <a:stretch>
            <a:fillRect/>
          </a:stretch>
        </p:blipFill>
        <p:spPr>
          <a:xfrm>
            <a:off x="382842" y="1371935"/>
            <a:ext cx="4901769" cy="3988694"/>
          </a:xfrm>
          <a:prstGeom prst="rect">
            <a:avLst/>
          </a:prstGeom>
        </p:spPr>
      </p:pic>
      <p:sp>
        <p:nvSpPr>
          <p:cNvPr id="6" name="TextBox 5"/>
          <p:cNvSpPr txBox="1"/>
          <p:nvPr/>
        </p:nvSpPr>
        <p:spPr>
          <a:xfrm>
            <a:off x="382842" y="5574509"/>
            <a:ext cx="4522393" cy="338554"/>
          </a:xfrm>
          <a:prstGeom prst="rect">
            <a:avLst/>
          </a:prstGeom>
          <a:noFill/>
        </p:spPr>
        <p:txBody>
          <a:bodyPr wrap="none" rtlCol="1">
            <a:spAutoFit/>
          </a:bodyPr>
          <a:lstStyle/>
          <a:p>
            <a:r>
              <a:rPr lang="he-IL" sz="1600" dirty="0"/>
              <a:t>בתמונה: נציגי ישראל בשיחות רודוס עם מצרים, 1949. </a:t>
            </a:r>
          </a:p>
        </p:txBody>
      </p:sp>
      <p:sp>
        <p:nvSpPr>
          <p:cNvPr id="7" name="TextBox 6"/>
          <p:cNvSpPr txBox="1"/>
          <p:nvPr/>
        </p:nvSpPr>
        <p:spPr>
          <a:xfrm>
            <a:off x="1" y="0"/>
            <a:ext cx="12191998" cy="854849"/>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הסכמי שביתת הנשק</a:t>
            </a:r>
            <a:endParaRPr lang="he-IL" dirty="0"/>
          </a:p>
        </p:txBody>
      </p:sp>
    </p:spTree>
    <p:extLst>
      <p:ext uri="{BB962C8B-B14F-4D97-AF65-F5344CB8AC3E}">
        <p14:creationId xmlns:p14="http://schemas.microsoft.com/office/powerpoint/2010/main" val="2331012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l="31936" r="19356"/>
          <a:stretch/>
        </p:blipFill>
        <p:spPr>
          <a:xfrm>
            <a:off x="3477070" y="16727"/>
            <a:ext cx="2364059" cy="6858000"/>
          </a:xfrm>
          <a:prstGeom prst="rect">
            <a:avLst/>
          </a:prstGeom>
        </p:spPr>
      </p:pic>
      <p:pic>
        <p:nvPicPr>
          <p:cNvPr id="5" name="תמונה 4"/>
          <p:cNvPicPr>
            <a:picLocks noChangeAspect="1"/>
          </p:cNvPicPr>
          <p:nvPr/>
        </p:nvPicPr>
        <p:blipFill>
          <a:blip r:embed="rId3"/>
          <a:stretch>
            <a:fillRect/>
          </a:stretch>
        </p:blipFill>
        <p:spPr>
          <a:xfrm>
            <a:off x="5855186" y="121850"/>
            <a:ext cx="3057459" cy="6647754"/>
          </a:xfrm>
          <a:prstGeom prst="rect">
            <a:avLst/>
          </a:prstGeom>
        </p:spPr>
      </p:pic>
      <p:sp>
        <p:nvSpPr>
          <p:cNvPr id="6" name="חץ ימינה 5"/>
          <p:cNvSpPr/>
          <p:nvPr/>
        </p:nvSpPr>
        <p:spPr>
          <a:xfrm>
            <a:off x="189571" y="970156"/>
            <a:ext cx="3635297" cy="1126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הסכמי שביתת הנשק 1949</a:t>
            </a:r>
          </a:p>
        </p:txBody>
      </p:sp>
      <p:pic>
        <p:nvPicPr>
          <p:cNvPr id="7" name="תמונה 6"/>
          <p:cNvPicPr>
            <a:picLocks noChangeAspect="1"/>
          </p:cNvPicPr>
          <p:nvPr/>
        </p:nvPicPr>
        <p:blipFill>
          <a:blip r:embed="rId4"/>
          <a:stretch>
            <a:fillRect/>
          </a:stretch>
        </p:blipFill>
        <p:spPr>
          <a:xfrm rot="10800000">
            <a:off x="8284528" y="951073"/>
            <a:ext cx="3651821" cy="1164437"/>
          </a:xfrm>
          <a:prstGeom prst="rect">
            <a:avLst/>
          </a:prstGeom>
        </p:spPr>
      </p:pic>
      <p:sp>
        <p:nvSpPr>
          <p:cNvPr id="8" name="TextBox 7"/>
          <p:cNvSpPr txBox="1"/>
          <p:nvPr/>
        </p:nvSpPr>
        <p:spPr>
          <a:xfrm>
            <a:off x="9035287" y="1348626"/>
            <a:ext cx="2077813" cy="369332"/>
          </a:xfrm>
          <a:prstGeom prst="rect">
            <a:avLst/>
          </a:prstGeom>
          <a:noFill/>
        </p:spPr>
        <p:txBody>
          <a:bodyPr wrap="none" rtlCol="1">
            <a:spAutoFit/>
          </a:bodyPr>
          <a:lstStyle/>
          <a:p>
            <a:r>
              <a:rPr lang="he-IL" dirty="0"/>
              <a:t>תכנית החלוקה 1947</a:t>
            </a:r>
          </a:p>
        </p:txBody>
      </p:sp>
      <p:sp>
        <p:nvSpPr>
          <p:cNvPr id="9" name="TextBox 8"/>
          <p:cNvSpPr txBox="1"/>
          <p:nvPr/>
        </p:nvSpPr>
        <p:spPr>
          <a:xfrm>
            <a:off x="0" y="4671019"/>
            <a:ext cx="3082281" cy="1287532"/>
          </a:xfrm>
          <a:prstGeom prst="rect">
            <a:avLst/>
          </a:prstGeom>
          <a:noFill/>
        </p:spPr>
        <p:txBody>
          <a:bodyPr wrap="square" rtlCol="1">
            <a:spAutoFit/>
          </a:bodyPr>
          <a:lstStyle/>
          <a:p>
            <a:pPr>
              <a:lnSpc>
                <a:spcPct val="150000"/>
              </a:lnSpc>
            </a:pPr>
            <a:r>
              <a:rPr lang="he-IL" dirty="0"/>
              <a:t>השוו בין גבולות ישראל במפות השונות. מהם האזורים שבהם חלו השינויים הגדולים ביותר?</a:t>
            </a:r>
          </a:p>
        </p:txBody>
      </p:sp>
    </p:spTree>
    <p:extLst>
      <p:ext uri="{BB962C8B-B14F-4D97-AF65-F5344CB8AC3E}">
        <p14:creationId xmlns:p14="http://schemas.microsoft.com/office/powerpoint/2010/main" val="957382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095499" y="228599"/>
            <a:ext cx="8036719" cy="6429375"/>
          </a:xfrm>
          <a:prstGeom prst="rect">
            <a:avLst/>
          </a:prstGeom>
        </p:spPr>
      </p:pic>
    </p:spTree>
    <p:extLst>
      <p:ext uri="{BB962C8B-B14F-4D97-AF65-F5344CB8AC3E}">
        <p14:creationId xmlns:p14="http://schemas.microsoft.com/office/powerpoint/2010/main" val="2227262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75" y="1285876"/>
            <a:ext cx="8572500" cy="4401205"/>
          </a:xfrm>
          <a:prstGeom prst="rect">
            <a:avLst/>
          </a:prstGeom>
          <a:noFill/>
        </p:spPr>
        <p:txBody>
          <a:bodyPr wrap="square" rtlCol="1">
            <a:spAutoFit/>
          </a:bodyPr>
          <a:lstStyle/>
          <a:p>
            <a:pPr algn="just"/>
            <a:r>
              <a:rPr lang="he-IL" sz="2800" dirty="0"/>
              <a:t>מלחמת העצמאות החלה כמלחמת אזרחים והסתיימה בנצחון מוחץ של מדינת ישראל הצעירה. גבולות הארץ נקבעו לפי תוצאות הקרבות, וירושלים סופחה אף היא לשטח המדינה ונקבעה כבירתה. </a:t>
            </a:r>
          </a:p>
          <a:p>
            <a:pPr algn="just"/>
            <a:r>
              <a:rPr lang="he-IL" sz="2800" dirty="0"/>
              <a:t>במלחמת העצמאות נהרגו כ-6,000 חיילים ואזרחים, אחוז אחד מהאוכלוסיה היהודית בארץ. </a:t>
            </a:r>
          </a:p>
          <a:p>
            <a:pPr algn="just"/>
            <a:r>
              <a:rPr lang="he-IL" sz="2800" dirty="0"/>
              <a:t>אמנם הסכמי שביתת הנשק שמו קץ למלחמה, אך שכנותיה של ישראל סרבו להכיר בה. בעיה נוספת הייתה בעיית הפליטים הפלסטינאים (כ700,000 איש) שעזבו את בתיהם בשטח ישראל או גורשו מהם.</a:t>
            </a:r>
          </a:p>
        </p:txBody>
      </p:sp>
    </p:spTree>
    <p:extLst>
      <p:ext uri="{BB962C8B-B14F-4D97-AF65-F5344CB8AC3E}">
        <p14:creationId xmlns:p14="http://schemas.microsoft.com/office/powerpoint/2010/main" val="260767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270171" y="1187156"/>
            <a:ext cx="5384800" cy="3960812"/>
          </a:xfrm>
        </p:spPr>
      </p:pic>
      <p:pic>
        <p:nvPicPr>
          <p:cNvPr id="14344"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9165"/>
          <a:stretch/>
        </p:blipFill>
        <p:spPr>
          <a:xfrm>
            <a:off x="261257" y="1305153"/>
            <a:ext cx="4891314" cy="3960812"/>
          </a:xfrm>
        </p:spPr>
      </p:pic>
      <p:sp>
        <p:nvSpPr>
          <p:cNvPr id="9" name="TextBox 8"/>
          <p:cNvSpPr txBox="1"/>
          <p:nvPr/>
        </p:nvSpPr>
        <p:spPr>
          <a:xfrm>
            <a:off x="3839634" y="305027"/>
            <a:ext cx="4512733" cy="369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spAutoFit/>
          </a:bodyPr>
          <a:lstStyle/>
          <a:p>
            <a:pPr algn="ctr" rtl="1" eaLnBrk="1" fontAlgn="auto" hangingPunct="1">
              <a:spcBef>
                <a:spcPts val="0"/>
              </a:spcBef>
              <a:spcAft>
                <a:spcPts val="0"/>
              </a:spcAft>
              <a:defRPr/>
            </a:pPr>
            <a:r>
              <a:rPr lang="he-IL" dirty="0">
                <a:solidFill>
                  <a:schemeClr val="tx1"/>
                </a:solidFill>
              </a:rPr>
              <a:t>קריקטורה מאת אריה נבון, אני בן 10</a:t>
            </a:r>
          </a:p>
        </p:txBody>
      </p:sp>
      <p:sp>
        <p:nvSpPr>
          <p:cNvPr id="4" name="מלבן 3"/>
          <p:cNvSpPr/>
          <p:nvPr/>
        </p:nvSpPr>
        <p:spPr>
          <a:xfrm>
            <a:off x="0" y="863991"/>
            <a:ext cx="12192000" cy="646331"/>
          </a:xfrm>
          <a:prstGeom prst="rect">
            <a:avLst/>
          </a:prstGeom>
        </p:spPr>
        <p:txBody>
          <a:bodyPr wrap="square">
            <a:spAutoFit/>
          </a:bodyPr>
          <a:lstStyle/>
          <a:p>
            <a:pPr algn="ctr">
              <a:defRPr/>
            </a:pPr>
            <a:r>
              <a:rPr lang="he-IL" dirty="0"/>
              <a:t>"ויהי בחצי הלילה 29.11.47</a:t>
            </a:r>
            <a:r>
              <a:rPr lang="en-US" dirty="0"/>
              <a:t>                                                                             </a:t>
            </a:r>
            <a:r>
              <a:rPr lang="he-IL" dirty="0"/>
              <a:t>"ויהי בוקר 29.11.47"</a:t>
            </a:r>
          </a:p>
          <a:p>
            <a:pPr algn="ctr">
              <a:defRPr/>
            </a:pPr>
            <a:r>
              <a:rPr lang="en-US" dirty="0"/>
              <a:t>"</a:t>
            </a:r>
            <a:endParaRPr lang="he-IL" dirty="0"/>
          </a:p>
        </p:txBody>
      </p:sp>
    </p:spTree>
    <p:extLst>
      <p:ext uri="{BB962C8B-B14F-4D97-AF65-F5344CB8AC3E}">
        <p14:creationId xmlns:p14="http://schemas.microsoft.com/office/powerpoint/2010/main" val="54558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14" y="157002"/>
            <a:ext cx="11713029" cy="6093976"/>
          </a:xfrm>
          <a:prstGeom prst="rect">
            <a:avLst/>
          </a:prstGeom>
          <a:noFill/>
        </p:spPr>
        <p:txBody>
          <a:bodyPr wrap="square" rtlCol="1">
            <a:spAutoFit/>
          </a:bodyPr>
          <a:lstStyle/>
          <a:p>
            <a:pPr algn="ctr">
              <a:lnSpc>
                <a:spcPct val="150000"/>
              </a:lnSpc>
            </a:pPr>
            <a:r>
              <a:rPr lang="he-IL" sz="3600" b="1" dirty="0">
                <a:solidFill>
                  <a:schemeClr val="accent6">
                    <a:lumMod val="75000"/>
                  </a:schemeClr>
                </a:solidFill>
              </a:rPr>
              <a:t>שלבי מלחמת העצמאות - חלק ב':</a:t>
            </a:r>
          </a:p>
          <a:p>
            <a:pPr marL="514350" indent="-514350">
              <a:lnSpc>
                <a:spcPct val="150000"/>
              </a:lnSpc>
              <a:buFont typeface="+mj-lt"/>
              <a:buAutoNum type="arabicPeriod"/>
            </a:pPr>
            <a:r>
              <a:rPr lang="he-IL" sz="3200" b="1" dirty="0">
                <a:solidFill>
                  <a:srgbClr val="FF0000"/>
                </a:solidFill>
              </a:rPr>
              <a:t>חודש ראשון: </a:t>
            </a:r>
            <a:r>
              <a:rPr lang="he-IL" sz="3200" dirty="0"/>
              <a:t>פלישת מדינות ערב.</a:t>
            </a:r>
          </a:p>
          <a:p>
            <a:pPr marL="514350" indent="-514350">
              <a:lnSpc>
                <a:spcPct val="150000"/>
              </a:lnSpc>
              <a:buFont typeface="+mj-lt"/>
              <a:buAutoNum type="arabicPeriod"/>
            </a:pPr>
            <a:r>
              <a:rPr lang="he-IL" sz="3200" b="1" dirty="0">
                <a:solidFill>
                  <a:srgbClr val="FF0000"/>
                </a:solidFill>
              </a:rPr>
              <a:t>הפוגה ראשונה: </a:t>
            </a:r>
            <a:r>
              <a:rPr lang="he-IL" sz="3200" dirty="0"/>
              <a:t>הצלחת ישראל להעצים את כוחה הן במספר המגויסים והן בכמות הנשק ואיכותו.</a:t>
            </a:r>
          </a:p>
          <a:p>
            <a:pPr marL="514350" indent="-514350">
              <a:lnSpc>
                <a:spcPct val="150000"/>
              </a:lnSpc>
              <a:buFont typeface="+mj-lt"/>
              <a:buAutoNum type="arabicPeriod"/>
            </a:pPr>
            <a:r>
              <a:rPr lang="he-IL" sz="3200" b="1" dirty="0">
                <a:solidFill>
                  <a:srgbClr val="FF0000"/>
                </a:solidFill>
              </a:rPr>
              <a:t>"קרבות עשרת הימים": </a:t>
            </a:r>
            <a:r>
              <a:rPr lang="he-IL" sz="3200" dirty="0"/>
              <a:t>הצלחה בהדיפת הכוחות הפולשים בצפון, הצלחה חלקית במרכז ,כישלון בדרום.</a:t>
            </a:r>
          </a:p>
          <a:p>
            <a:pPr marL="514350" indent="-514350">
              <a:lnSpc>
                <a:spcPct val="150000"/>
              </a:lnSpc>
              <a:buFont typeface="+mj-lt"/>
              <a:buAutoNum type="arabicPeriod"/>
            </a:pPr>
            <a:r>
              <a:rPr lang="he-IL" sz="3200" b="1" dirty="0">
                <a:solidFill>
                  <a:srgbClr val="FF0000"/>
                </a:solidFill>
              </a:rPr>
              <a:t>הפוגה שנייה והכרעת המלחמה: </a:t>
            </a:r>
            <a:r>
              <a:rPr lang="he-IL" sz="3200" dirty="0"/>
              <a:t>שחרור כל הגליל וחדירה לתוך לבנון, הדיפת המצרים , שחרור כל הנגב עד אילת.</a:t>
            </a:r>
            <a:endParaRPr lang="he-IL" sz="2000" dirty="0">
              <a:solidFill>
                <a:schemeClr val="accent6">
                  <a:lumMod val="75000"/>
                </a:schemeClr>
              </a:solidFill>
            </a:endParaRPr>
          </a:p>
        </p:txBody>
      </p:sp>
    </p:spTree>
    <p:extLst>
      <p:ext uri="{BB962C8B-B14F-4D97-AF65-F5344CB8AC3E}">
        <p14:creationId xmlns:p14="http://schemas.microsoft.com/office/powerpoint/2010/main" val="112323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dri\Google Drive\אורנים\בית ירח\יא\בונים מדינה\מלחמת העצמאות\תמונות\1_174664629.jpg"/>
          <p:cNvPicPr>
            <a:picLocks noChangeAspect="1" noChangeArrowheads="1"/>
          </p:cNvPicPr>
          <p:nvPr/>
        </p:nvPicPr>
        <p:blipFill rotWithShape="1">
          <a:blip r:embed="rId2">
            <a:extLst>
              <a:ext uri="{28A0092B-C50C-407E-A947-70E740481C1C}">
                <a14:useLocalDpi xmlns:a14="http://schemas.microsoft.com/office/drawing/2010/main" val="0"/>
              </a:ext>
            </a:extLst>
          </a:blip>
          <a:srcRect l="3338" t="11504" r="3256" b="5195"/>
          <a:stretch/>
        </p:blipFill>
        <p:spPr bwMode="auto">
          <a:xfrm>
            <a:off x="197460" y="386367"/>
            <a:ext cx="11797080" cy="631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564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1994" y="0"/>
            <a:ext cx="8190963" cy="3508653"/>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1: פלישת מדינות ערב והדיפתן בחודש הראשון</a:t>
            </a:r>
          </a:p>
          <a:p>
            <a:pPr marL="457200" indent="-457200">
              <a:lnSpc>
                <a:spcPct val="150000"/>
              </a:lnSpc>
              <a:buFont typeface="Arial" panose="020B0604020202020204" pitchFamily="34" charset="0"/>
              <a:buChar char="•"/>
            </a:pPr>
            <a:r>
              <a:rPr lang="he-IL" dirty="0"/>
              <a:t>כבר באפריל 1948 החליטה הליגה הערבית על פלישת הצבאות הסדירים של מדינות ערב לא"י, מיד עם תום המנדט הבריטי.</a:t>
            </a:r>
          </a:p>
          <a:p>
            <a:pPr marL="457200" indent="-457200">
              <a:lnSpc>
                <a:spcPct val="150000"/>
              </a:lnSpc>
              <a:buFont typeface="Arial" panose="020B0604020202020204" pitchFamily="34" charset="0"/>
              <a:buChar char="•"/>
            </a:pPr>
            <a:r>
              <a:rPr lang="he-IL" dirty="0"/>
              <a:t>ב-15 במאי (יום לאחר הכרזת המדינה) פלשו צבאות מדינות ערב למדינת ישראל, במטרה לכבוש את שטחיה ולהכניעה. </a:t>
            </a:r>
          </a:p>
          <a:p>
            <a:pPr marL="457200" indent="-457200">
              <a:lnSpc>
                <a:spcPct val="150000"/>
              </a:lnSpc>
              <a:buFont typeface="Arial" panose="020B0604020202020204" pitchFamily="34" charset="0"/>
              <a:buChar char="•"/>
            </a:pPr>
            <a:r>
              <a:rPr lang="he-IL" dirty="0"/>
              <a:t>קרבות הבלימה נמשכו עד להפסקת אש שהושגה בתיווך האו"ם, כחודש לאחר הפלישה.</a:t>
            </a:r>
          </a:p>
        </p:txBody>
      </p:sp>
      <p:pic>
        <p:nvPicPr>
          <p:cNvPr id="5" name="תמונה 4"/>
          <p:cNvPicPr>
            <a:picLocks noChangeAspect="1"/>
          </p:cNvPicPr>
          <p:nvPr/>
        </p:nvPicPr>
        <p:blipFill rotWithShape="1">
          <a:blip r:embed="rId2"/>
          <a:srcRect b="26603"/>
          <a:stretch/>
        </p:blipFill>
        <p:spPr>
          <a:xfrm>
            <a:off x="0" y="0"/>
            <a:ext cx="3503054" cy="6844750"/>
          </a:xfrm>
          <a:prstGeom prst="rect">
            <a:avLst/>
          </a:prstGeom>
          <a:ln>
            <a:noFill/>
          </a:ln>
          <a:effectLst/>
        </p:spPr>
      </p:pic>
    </p:spTree>
    <p:extLst>
      <p:ext uri="{BB962C8B-B14F-4D97-AF65-F5344CB8AC3E}">
        <p14:creationId xmlns:p14="http://schemas.microsoft.com/office/powerpoint/2010/main" val="300784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1994" y="-482"/>
            <a:ext cx="8190963" cy="5863144"/>
          </a:xfrm>
          <a:prstGeom prst="rect">
            <a:avLst/>
          </a:prstGeom>
          <a:noFill/>
        </p:spPr>
        <p:txBody>
          <a:bodyPr wrap="square" rtlCol="1">
            <a:spAutoFit/>
          </a:bodyPr>
          <a:lstStyle/>
          <a:p>
            <a:pPr algn="ctr">
              <a:lnSpc>
                <a:spcPct val="150000"/>
              </a:lnSpc>
            </a:pPr>
            <a:endParaRPr lang="he-IL" sz="1200" b="1" dirty="0">
              <a:solidFill>
                <a:schemeClr val="accent6">
                  <a:lumMod val="75000"/>
                </a:schemeClr>
              </a:solidFill>
            </a:endParaRPr>
          </a:p>
          <a:p>
            <a:pPr algn="ctr">
              <a:lnSpc>
                <a:spcPct val="150000"/>
              </a:lnSpc>
            </a:pPr>
            <a:r>
              <a:rPr lang="he-IL" sz="2400" b="1" dirty="0">
                <a:solidFill>
                  <a:schemeClr val="accent6">
                    <a:lumMod val="75000"/>
                  </a:schemeClr>
                </a:solidFill>
              </a:rPr>
              <a:t>שלב 1: פלישת מדינות ערב והדיפתן בחודש הראשון</a:t>
            </a:r>
          </a:p>
          <a:p>
            <a:pPr algn="ctr">
              <a:lnSpc>
                <a:spcPct val="150000"/>
              </a:lnSpc>
            </a:pPr>
            <a:r>
              <a:rPr lang="he-IL" sz="2400" b="1" dirty="0">
                <a:solidFill>
                  <a:srgbClr val="FF0000"/>
                </a:solidFill>
              </a:rPr>
              <a:t>אינטרסים שונים של המדינות:</a:t>
            </a:r>
          </a:p>
          <a:p>
            <a:pPr marL="285750" indent="-285750">
              <a:lnSpc>
                <a:spcPct val="150000"/>
              </a:lnSpc>
              <a:buFont typeface="Arial" panose="020B0604020202020204" pitchFamily="34" charset="0"/>
              <a:buChar char="•"/>
            </a:pPr>
            <a:r>
              <a:rPr lang="he-IL" b="1" dirty="0"/>
              <a:t>ירדן: </a:t>
            </a:r>
            <a:r>
              <a:rPr lang="he-IL" dirty="0"/>
              <a:t>שאפה לספח את גב ההר ממערב לנהר הירדן, ואת ירושלים הערבית</a:t>
            </a:r>
            <a:endParaRPr lang="he-IL" b="1" dirty="0"/>
          </a:p>
          <a:p>
            <a:pPr marL="285750" indent="-285750">
              <a:lnSpc>
                <a:spcPct val="150000"/>
              </a:lnSpc>
              <a:buFont typeface="Arial" panose="020B0604020202020204" pitchFamily="34" charset="0"/>
              <a:buChar char="•"/>
            </a:pPr>
            <a:r>
              <a:rPr lang="he-IL" b="1" dirty="0"/>
              <a:t>עיראק: </a:t>
            </a:r>
            <a:r>
              <a:rPr lang="he-IL" dirty="0"/>
              <a:t>ביקשה לסייע לירדן בהגשמת שאיפותיה (בשל קרבת דם של מנהיגי המדינות).</a:t>
            </a:r>
          </a:p>
          <a:p>
            <a:pPr marL="285750" indent="-285750">
              <a:lnSpc>
                <a:spcPct val="150000"/>
              </a:lnSpc>
              <a:buFont typeface="Arial" panose="020B0604020202020204" pitchFamily="34" charset="0"/>
              <a:buChar char="•"/>
            </a:pPr>
            <a:r>
              <a:rPr lang="he-IL" b="1" dirty="0"/>
              <a:t>סוריה: </a:t>
            </a:r>
            <a:r>
              <a:rPr lang="he-IL" dirty="0"/>
              <a:t>ביקשה לספח את הגליל ולהשיג מוצא נוסף לים התיכון.</a:t>
            </a:r>
          </a:p>
          <a:p>
            <a:pPr marL="285750" indent="-285750">
              <a:lnSpc>
                <a:spcPct val="150000"/>
              </a:lnSpc>
              <a:buFont typeface="Arial" panose="020B0604020202020204" pitchFamily="34" charset="0"/>
              <a:buChar char="•"/>
            </a:pPr>
            <a:r>
              <a:rPr lang="he-IL" b="1" dirty="0"/>
              <a:t>לבנון: </a:t>
            </a:r>
            <a:r>
              <a:rPr lang="he-IL" dirty="0"/>
              <a:t>הצטרפה מתוך שיקולי מגננה.</a:t>
            </a:r>
          </a:p>
          <a:p>
            <a:pPr marL="285750" indent="-285750">
              <a:lnSpc>
                <a:spcPct val="150000"/>
              </a:lnSpc>
              <a:buFont typeface="Arial" panose="020B0604020202020204" pitchFamily="34" charset="0"/>
              <a:buChar char="•"/>
            </a:pPr>
            <a:r>
              <a:rPr lang="he-IL" b="1" dirty="0"/>
              <a:t>מצרים: </a:t>
            </a:r>
            <a:r>
              <a:rPr lang="he-IL" dirty="0"/>
              <a:t>שאפה לספח את הנגב ואת ירושלים (יריבות בין מצרים לירדן).</a:t>
            </a:r>
          </a:p>
          <a:p>
            <a:pPr marL="285750" indent="-285750">
              <a:lnSpc>
                <a:spcPct val="150000"/>
              </a:lnSpc>
              <a:buFont typeface="Arial" panose="020B0604020202020204" pitchFamily="34" charset="0"/>
              <a:buChar char="•"/>
            </a:pPr>
            <a:r>
              <a:rPr lang="he-IL" b="1" dirty="0">
                <a:solidFill>
                  <a:srgbClr val="FF0000"/>
                </a:solidFill>
              </a:rPr>
              <a:t>לפלסטינים לא נועד תפקיד מוגדר במתקפה – הם הוצאו מהמשוואה!</a:t>
            </a:r>
          </a:p>
          <a:p>
            <a:pPr marL="285750" indent="-285750">
              <a:lnSpc>
                <a:spcPct val="150000"/>
              </a:lnSpc>
              <a:buFont typeface="Arial" panose="020B0604020202020204" pitchFamily="34" charset="0"/>
              <a:buChar char="•"/>
            </a:pPr>
            <a:endParaRPr lang="he-IL" b="1" dirty="0"/>
          </a:p>
          <a:p>
            <a:pPr algn="ctr">
              <a:lnSpc>
                <a:spcPct val="150000"/>
              </a:lnSpc>
            </a:pPr>
            <a:r>
              <a:rPr lang="he-IL" sz="2800" b="1" dirty="0">
                <a:solidFill>
                  <a:srgbClr val="C00000"/>
                </a:solidFill>
              </a:rPr>
              <a:t>מסקנות:</a:t>
            </a:r>
          </a:p>
          <a:p>
            <a:pPr algn="ctr">
              <a:lnSpc>
                <a:spcPct val="150000"/>
              </a:lnSpc>
            </a:pPr>
            <a:r>
              <a:rPr lang="he-IL" b="1" dirty="0">
                <a:solidFill>
                  <a:srgbClr val="C00000"/>
                </a:solidFill>
              </a:rPr>
              <a:t>לא הייתה אסטרטגיה ערבית משותפת, אלא ניגוד אינטרסים ותחרות על שליטה!</a:t>
            </a:r>
          </a:p>
          <a:p>
            <a:pPr algn="ctr">
              <a:lnSpc>
                <a:spcPct val="150000"/>
              </a:lnSpc>
            </a:pPr>
            <a:r>
              <a:rPr lang="he-IL" b="1" dirty="0">
                <a:solidFill>
                  <a:srgbClr val="C00000"/>
                </a:solidFill>
              </a:rPr>
              <a:t>לא היה רצון לסייע לפלסטינים להקים מדינה עצמאית וריבונית!</a:t>
            </a:r>
          </a:p>
        </p:txBody>
      </p:sp>
      <p:pic>
        <p:nvPicPr>
          <p:cNvPr id="5" name="תמונה 4"/>
          <p:cNvPicPr>
            <a:picLocks noChangeAspect="1"/>
          </p:cNvPicPr>
          <p:nvPr/>
        </p:nvPicPr>
        <p:blipFill rotWithShape="1">
          <a:blip r:embed="rId2"/>
          <a:srcRect b="26603"/>
          <a:stretch/>
        </p:blipFill>
        <p:spPr>
          <a:xfrm>
            <a:off x="0" y="0"/>
            <a:ext cx="3503054" cy="6844750"/>
          </a:xfrm>
          <a:prstGeom prst="rect">
            <a:avLst/>
          </a:prstGeom>
          <a:ln>
            <a:noFill/>
          </a:ln>
          <a:effectLst/>
        </p:spPr>
      </p:pic>
    </p:spTree>
    <p:extLst>
      <p:ext uri="{BB962C8B-B14F-4D97-AF65-F5344CB8AC3E}">
        <p14:creationId xmlns:p14="http://schemas.microsoft.com/office/powerpoint/2010/main" val="310115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047402142"/>
              </p:ext>
            </p:extLst>
          </p:nvPr>
        </p:nvGraphicFramePr>
        <p:xfrm>
          <a:off x="167426" y="982583"/>
          <a:ext cx="11784170" cy="5073494"/>
        </p:xfrm>
        <a:graphic>
          <a:graphicData uri="http://schemas.openxmlformats.org/drawingml/2006/table">
            <a:tbl>
              <a:tblPr rtl="1" firstRow="1" bandRow="1">
                <a:tableStyleId>{5C22544A-7EE6-4342-B048-85BDC9FD1C3A}</a:tableStyleId>
              </a:tblPr>
              <a:tblGrid>
                <a:gridCol w="1706101">
                  <a:extLst>
                    <a:ext uri="{9D8B030D-6E8A-4147-A177-3AD203B41FA5}">
                      <a16:colId xmlns:a16="http://schemas.microsoft.com/office/drawing/2014/main" val="20000"/>
                    </a:ext>
                  </a:extLst>
                </a:gridCol>
                <a:gridCol w="4686524">
                  <a:extLst>
                    <a:ext uri="{9D8B030D-6E8A-4147-A177-3AD203B41FA5}">
                      <a16:colId xmlns:a16="http://schemas.microsoft.com/office/drawing/2014/main" val="20001"/>
                    </a:ext>
                  </a:extLst>
                </a:gridCol>
                <a:gridCol w="5391545">
                  <a:extLst>
                    <a:ext uri="{9D8B030D-6E8A-4147-A177-3AD203B41FA5}">
                      <a16:colId xmlns:a16="http://schemas.microsoft.com/office/drawing/2014/main" val="20002"/>
                    </a:ext>
                  </a:extLst>
                </a:gridCol>
              </a:tblGrid>
              <a:tr h="405985">
                <a:tc>
                  <a:txBody>
                    <a:bodyPr/>
                    <a:lstStyle/>
                    <a:p>
                      <a:pPr rtl="1"/>
                      <a:endParaRPr lang="he-IL" dirty="0"/>
                    </a:p>
                  </a:txBody>
                  <a:tcPr/>
                </a:tc>
                <a:tc>
                  <a:txBody>
                    <a:bodyPr/>
                    <a:lstStyle/>
                    <a:p>
                      <a:pPr rtl="1"/>
                      <a:r>
                        <a:rPr lang="he-IL" dirty="0"/>
                        <a:t>צה"ל</a:t>
                      </a:r>
                    </a:p>
                  </a:txBody>
                  <a:tcPr/>
                </a:tc>
                <a:tc>
                  <a:txBody>
                    <a:bodyPr/>
                    <a:lstStyle/>
                    <a:p>
                      <a:pPr rtl="1"/>
                      <a:r>
                        <a:rPr lang="he-IL" dirty="0"/>
                        <a:t>צבאות ערב</a:t>
                      </a:r>
                    </a:p>
                  </a:txBody>
                  <a:tcPr/>
                </a:tc>
                <a:extLst>
                  <a:ext uri="{0D108BD9-81ED-4DB2-BD59-A6C34878D82A}">
                    <a16:rowId xmlns:a16="http://schemas.microsoft.com/office/drawing/2014/main" val="10000"/>
                  </a:ext>
                </a:extLst>
              </a:tr>
              <a:tr h="0">
                <a:tc>
                  <a:txBody>
                    <a:bodyPr/>
                    <a:lstStyle/>
                    <a:p>
                      <a:pPr rtl="1"/>
                      <a:r>
                        <a:rPr lang="he-IL" b="1" dirty="0">
                          <a:effectLst/>
                        </a:rPr>
                        <a:t>מס' חיילים</a:t>
                      </a:r>
                    </a:p>
                  </a:txBody>
                  <a:tcPr/>
                </a:tc>
                <a:tc>
                  <a:txBody>
                    <a:bodyPr/>
                    <a:lstStyle/>
                    <a:p>
                      <a:pPr rtl="1"/>
                      <a:r>
                        <a:rPr lang="he-IL" dirty="0"/>
                        <a:t>כוחות פעילים:</a:t>
                      </a:r>
                      <a:r>
                        <a:rPr lang="he-IL" baseline="0" dirty="0"/>
                        <a:t> </a:t>
                      </a:r>
                      <a:r>
                        <a:rPr lang="he-IL" dirty="0"/>
                        <a:t>כ- 30,000 חיילים</a:t>
                      </a:r>
                      <a:r>
                        <a:rPr lang="he-IL" baseline="0" dirty="0"/>
                        <a:t>.</a:t>
                      </a:r>
                      <a:endParaRPr lang="he-IL" dirty="0"/>
                    </a:p>
                  </a:txBody>
                  <a:tcPr/>
                </a:tc>
                <a:tc>
                  <a:txBody>
                    <a:bodyPr/>
                    <a:lstStyle/>
                    <a:p>
                      <a:pPr rtl="1"/>
                      <a:r>
                        <a:rPr lang="he-IL" dirty="0"/>
                        <a:t>כ-30,000</a:t>
                      </a:r>
                      <a:r>
                        <a:rPr lang="he-IL" baseline="0" dirty="0"/>
                        <a:t> חיילים ב-4 צבאות סדירים + כח משלוח עיראקי.</a:t>
                      </a:r>
                    </a:p>
                    <a:p>
                      <a:pPr rtl="1"/>
                      <a:r>
                        <a:rPr lang="he-IL" baseline="0" dirty="0"/>
                        <a:t>10,000 ערבים מקומיים</a:t>
                      </a:r>
                      <a:endParaRPr lang="he-IL" dirty="0"/>
                    </a:p>
                  </a:txBody>
                  <a:tcPr/>
                </a:tc>
                <a:extLst>
                  <a:ext uri="{0D108BD9-81ED-4DB2-BD59-A6C34878D82A}">
                    <a16:rowId xmlns:a16="http://schemas.microsoft.com/office/drawing/2014/main" val="10001"/>
                  </a:ext>
                </a:extLst>
              </a:tr>
              <a:tr h="0">
                <a:tc>
                  <a:txBody>
                    <a:bodyPr/>
                    <a:lstStyle/>
                    <a:p>
                      <a:pPr rtl="1"/>
                      <a:r>
                        <a:rPr lang="he-IL" b="1" dirty="0">
                          <a:effectLst/>
                        </a:rPr>
                        <a:t>איכות</a:t>
                      </a:r>
                    </a:p>
                  </a:txBody>
                  <a:tcPr/>
                </a:tc>
                <a:tc>
                  <a:txBody>
                    <a:bodyPr/>
                    <a:lstStyle/>
                    <a:p>
                      <a:pPr rtl="1"/>
                      <a:r>
                        <a:rPr lang="he-IL" dirty="0"/>
                        <a:t>לוחמים מנוסים ומלאי מוטיבציה, אך עייפים, שחוקים ומותשים.</a:t>
                      </a:r>
                    </a:p>
                  </a:txBody>
                  <a:tcPr/>
                </a:tc>
                <a:tc>
                  <a:txBody>
                    <a:bodyPr/>
                    <a:lstStyle/>
                    <a:p>
                      <a:pPr rtl="1"/>
                      <a:r>
                        <a:rPr lang="he-IL" dirty="0"/>
                        <a:t>לוחמים רעננים אך צבאות ערב היו צעירים ולא מנוסים.</a:t>
                      </a:r>
                    </a:p>
                  </a:txBody>
                  <a:tcPr/>
                </a:tc>
                <a:extLst>
                  <a:ext uri="{0D108BD9-81ED-4DB2-BD59-A6C34878D82A}">
                    <a16:rowId xmlns:a16="http://schemas.microsoft.com/office/drawing/2014/main" val="10002"/>
                  </a:ext>
                </a:extLst>
              </a:tr>
              <a:tr h="405985">
                <a:tc>
                  <a:txBody>
                    <a:bodyPr/>
                    <a:lstStyle/>
                    <a:p>
                      <a:pPr rtl="1"/>
                      <a:r>
                        <a:rPr lang="he-IL" b="1" dirty="0">
                          <a:effectLst/>
                        </a:rPr>
                        <a:t>מטוסים</a:t>
                      </a:r>
                    </a:p>
                  </a:txBody>
                  <a:tcPr/>
                </a:tc>
                <a:tc>
                  <a:txBody>
                    <a:bodyPr/>
                    <a:lstStyle/>
                    <a:p>
                      <a:pPr rtl="1"/>
                      <a:r>
                        <a:rPr lang="he-IL" dirty="0"/>
                        <a:t>28 (מטוסי תובלה בלבד).</a:t>
                      </a:r>
                    </a:p>
                  </a:txBody>
                  <a:tcPr/>
                </a:tc>
                <a:tc>
                  <a:txBody>
                    <a:bodyPr/>
                    <a:lstStyle/>
                    <a:p>
                      <a:pPr rtl="1"/>
                      <a:r>
                        <a:rPr lang="he-IL" dirty="0"/>
                        <a:t>131 (כולל</a:t>
                      </a:r>
                      <a:r>
                        <a:rPr lang="he-IL" baseline="0" dirty="0"/>
                        <a:t> מפציצים ומטוסי קרב).</a:t>
                      </a:r>
                      <a:endParaRPr lang="he-IL" dirty="0"/>
                    </a:p>
                  </a:txBody>
                  <a:tcPr/>
                </a:tc>
                <a:extLst>
                  <a:ext uri="{0D108BD9-81ED-4DB2-BD59-A6C34878D82A}">
                    <a16:rowId xmlns:a16="http://schemas.microsoft.com/office/drawing/2014/main" val="10003"/>
                  </a:ext>
                </a:extLst>
              </a:tr>
              <a:tr h="405985">
                <a:tc>
                  <a:txBody>
                    <a:bodyPr/>
                    <a:lstStyle/>
                    <a:p>
                      <a:pPr rtl="1"/>
                      <a:r>
                        <a:rPr lang="he-IL" b="1" dirty="0">
                          <a:effectLst/>
                        </a:rPr>
                        <a:t>תותחים</a:t>
                      </a:r>
                    </a:p>
                  </a:txBody>
                  <a:tcPr/>
                </a:tc>
                <a:tc>
                  <a:txBody>
                    <a:bodyPr/>
                    <a:lstStyle/>
                    <a:p>
                      <a:pPr rtl="1"/>
                      <a:r>
                        <a:rPr lang="he-IL" dirty="0"/>
                        <a:t>29</a:t>
                      </a:r>
                    </a:p>
                  </a:txBody>
                  <a:tcPr/>
                </a:tc>
                <a:tc>
                  <a:txBody>
                    <a:bodyPr/>
                    <a:lstStyle/>
                    <a:p>
                      <a:pPr rtl="1"/>
                      <a:r>
                        <a:rPr lang="he-IL" dirty="0"/>
                        <a:t>360</a:t>
                      </a:r>
                    </a:p>
                  </a:txBody>
                  <a:tcPr/>
                </a:tc>
                <a:extLst>
                  <a:ext uri="{0D108BD9-81ED-4DB2-BD59-A6C34878D82A}">
                    <a16:rowId xmlns:a16="http://schemas.microsoft.com/office/drawing/2014/main" val="10004"/>
                  </a:ext>
                </a:extLst>
              </a:tr>
              <a:tr h="322045">
                <a:tc>
                  <a:txBody>
                    <a:bodyPr/>
                    <a:lstStyle/>
                    <a:p>
                      <a:pPr rtl="1"/>
                      <a:r>
                        <a:rPr lang="he-IL" b="1" dirty="0">
                          <a:effectLst/>
                        </a:rPr>
                        <a:t>טנקים ושריוניות</a:t>
                      </a:r>
                    </a:p>
                  </a:txBody>
                  <a:tcPr/>
                </a:tc>
                <a:tc>
                  <a:txBody>
                    <a:bodyPr/>
                    <a:lstStyle/>
                    <a:p>
                      <a:pPr rtl="1"/>
                      <a:r>
                        <a:rPr lang="he-IL" dirty="0"/>
                        <a:t>1 (ללא תותח) + 2 שריוניות נושאות תותח.</a:t>
                      </a:r>
                    </a:p>
                  </a:txBody>
                  <a:tcPr/>
                </a:tc>
                <a:tc>
                  <a:txBody>
                    <a:bodyPr/>
                    <a:lstStyle/>
                    <a:p>
                      <a:pPr rtl="1"/>
                      <a:r>
                        <a:rPr lang="he-IL" dirty="0"/>
                        <a:t>40 טנקים + 200 שריוניות</a:t>
                      </a:r>
                      <a:r>
                        <a:rPr lang="he-IL" baseline="0" dirty="0"/>
                        <a:t> נושאות תותח.</a:t>
                      </a:r>
                      <a:endParaRPr lang="he-IL" dirty="0"/>
                    </a:p>
                  </a:txBody>
                  <a:tcPr/>
                </a:tc>
                <a:extLst>
                  <a:ext uri="{0D108BD9-81ED-4DB2-BD59-A6C34878D82A}">
                    <a16:rowId xmlns:a16="http://schemas.microsoft.com/office/drawing/2014/main" val="10005"/>
                  </a:ext>
                </a:extLst>
              </a:tr>
              <a:tr h="1478099">
                <a:tc>
                  <a:txBody>
                    <a:bodyPr/>
                    <a:lstStyle/>
                    <a:p>
                      <a:pPr rtl="1"/>
                      <a:r>
                        <a:rPr lang="he-IL" b="1" dirty="0">
                          <a:effectLst/>
                        </a:rPr>
                        <a:t>יעדים ומטרות</a:t>
                      </a:r>
                    </a:p>
                  </a:txBody>
                  <a:tcPr/>
                </a:tc>
                <a:tc>
                  <a:txBody>
                    <a:bodyPr/>
                    <a:lstStyle/>
                    <a:p>
                      <a:pPr marL="342900" indent="-342900" rtl="1">
                        <a:buFont typeface="+mj-lt"/>
                        <a:buAutoNum type="arabicPeriod"/>
                      </a:pPr>
                      <a:r>
                        <a:rPr lang="he-IL" dirty="0"/>
                        <a:t>שמירה על עצם קיומה.</a:t>
                      </a:r>
                    </a:p>
                    <a:p>
                      <a:pPr marL="342900" indent="-342900" rtl="1">
                        <a:buFont typeface="+mj-lt"/>
                        <a:buAutoNum type="arabicPeriod"/>
                      </a:pPr>
                      <a:r>
                        <a:rPr lang="he-IL" dirty="0"/>
                        <a:t>הבטחת שליטה באזורים שיועדו למדינה</a:t>
                      </a:r>
                      <a:r>
                        <a:rPr lang="he-IL" baseline="0" dirty="0"/>
                        <a:t> </a:t>
                      </a:r>
                      <a:r>
                        <a:rPr lang="he-IL" dirty="0"/>
                        <a:t>היהודית על פי תכנית החלוקה של האו"ם.</a:t>
                      </a:r>
                    </a:p>
                    <a:p>
                      <a:pPr marL="342900" indent="-342900" rtl="1">
                        <a:buFont typeface="+mj-lt"/>
                        <a:buAutoNum type="arabicPeriod"/>
                      </a:pPr>
                      <a:r>
                        <a:rPr lang="he-IL" dirty="0"/>
                        <a:t>בהמשך</a:t>
                      </a:r>
                      <a:r>
                        <a:rPr lang="he-IL" baseline="0" dirty="0"/>
                        <a:t> – ה</a:t>
                      </a:r>
                      <a:r>
                        <a:rPr lang="he-IL" dirty="0"/>
                        <a:t>תרחבות לאזורים נוספים מתוך שיקולים התיישבותיים, ביטחוניים ודמוגרפיים.</a:t>
                      </a:r>
                    </a:p>
                  </a:txBody>
                  <a:tcPr/>
                </a:tc>
                <a:tc>
                  <a:txBody>
                    <a:bodyPr/>
                    <a:lstStyle/>
                    <a:p>
                      <a:pPr marL="342900" indent="-342900">
                        <a:buFont typeface="+mj-lt"/>
                        <a:buAutoNum type="arabicPeriod"/>
                      </a:pPr>
                      <a:r>
                        <a:rPr lang="he-IL" sz="1800" b="0" i="0" u="none" strike="noStrike" kern="1200" baseline="0" dirty="0">
                          <a:solidFill>
                            <a:schemeClr val="dk1"/>
                          </a:solidFill>
                          <a:latin typeface="+mn-lt"/>
                          <a:ea typeface="+mn-ea"/>
                          <a:cs typeface="+mn-cs"/>
                        </a:rPr>
                        <a:t>חיסול קיומה של ישראל כמדינה, מתוך התנגדות עקרונית לרעיון החלוקה.</a:t>
                      </a:r>
                      <a:endParaRPr lang="he-IL" sz="1800" b="1" i="0" u="none" strike="noStrike" kern="1200" baseline="0" dirty="0">
                        <a:solidFill>
                          <a:schemeClr val="dk1"/>
                        </a:solidFill>
                        <a:latin typeface="+mn-lt"/>
                        <a:ea typeface="+mn-ea"/>
                        <a:cs typeface="+mn-cs"/>
                      </a:endParaRPr>
                    </a:p>
                    <a:p>
                      <a:pPr marL="342900" indent="-342900">
                        <a:buFont typeface="+mj-lt"/>
                        <a:buAutoNum type="arabicPeriod"/>
                      </a:pPr>
                      <a:r>
                        <a:rPr lang="he-IL" sz="1800" b="0" i="0" u="none" strike="noStrike" kern="1200" baseline="0" dirty="0">
                          <a:solidFill>
                            <a:schemeClr val="dk1"/>
                          </a:solidFill>
                          <a:latin typeface="+mn-lt"/>
                          <a:ea typeface="+mn-ea"/>
                          <a:cs typeface="+mn-cs"/>
                        </a:rPr>
                        <a:t>התגייסות לעזרת ערביי הארץ.</a:t>
                      </a:r>
                    </a:p>
                    <a:p>
                      <a:pPr marL="342900" indent="-342900">
                        <a:buFont typeface="+mj-lt"/>
                        <a:buAutoNum type="arabicPeriod"/>
                      </a:pPr>
                      <a:r>
                        <a:rPr lang="he-IL" sz="1800" b="0" i="0" u="none" strike="noStrike" kern="1200" baseline="0" dirty="0">
                          <a:solidFill>
                            <a:schemeClr val="dk1"/>
                          </a:solidFill>
                          <a:latin typeface="+mn-lt"/>
                          <a:ea typeface="+mn-ea"/>
                          <a:cs typeface="+mn-cs"/>
                        </a:rPr>
                        <a:t>שאיפות התרחבות טריטוריאלית</a:t>
                      </a:r>
                    </a:p>
                    <a:p>
                      <a:pPr marL="342900" indent="-342900">
                        <a:buFont typeface="+mj-lt"/>
                        <a:buAutoNum type="arabicPeriod"/>
                      </a:pPr>
                      <a:r>
                        <a:rPr lang="he-IL" sz="1800" b="0" i="0" u="none" strike="noStrike" kern="1200" baseline="0" dirty="0">
                          <a:solidFill>
                            <a:schemeClr val="dk1"/>
                          </a:solidFill>
                          <a:latin typeface="+mn-lt"/>
                          <a:ea typeface="+mn-ea"/>
                          <a:cs typeface="+mn-cs"/>
                        </a:rPr>
                        <a:t>שיקולים פוליטיים פנימיים.</a:t>
                      </a:r>
                      <a:endParaRPr lang="he-IL" dirty="0"/>
                    </a:p>
                  </a:txBody>
                  <a:tcPr/>
                </a:tc>
                <a:extLst>
                  <a:ext uri="{0D108BD9-81ED-4DB2-BD59-A6C34878D82A}">
                    <a16:rowId xmlns:a16="http://schemas.microsoft.com/office/drawing/2014/main" val="10006"/>
                  </a:ext>
                </a:extLst>
              </a:tr>
              <a:tr h="0">
                <a:tc>
                  <a:txBody>
                    <a:bodyPr/>
                    <a:lstStyle/>
                    <a:p>
                      <a:pPr rtl="1"/>
                      <a:r>
                        <a:rPr lang="he-IL" b="1" dirty="0">
                          <a:effectLst/>
                        </a:rPr>
                        <a:t>הישגים בולטים</a:t>
                      </a:r>
                    </a:p>
                  </a:txBody>
                  <a:tcPr/>
                </a:tc>
                <a:tc gridSpan="2">
                  <a:txBody>
                    <a:bodyPr/>
                    <a:lstStyle/>
                    <a:p>
                      <a:pPr rtl="1"/>
                      <a:r>
                        <a:rPr lang="he-IL" dirty="0"/>
                        <a:t>עמק הירדן, "דרך בורמה",</a:t>
                      </a:r>
                      <a:r>
                        <a:rPr lang="he-IL" baseline="0" dirty="0"/>
                        <a:t> </a:t>
                      </a:r>
                      <a:endParaRPr lang="he-IL" dirty="0"/>
                    </a:p>
                  </a:txBody>
                  <a:tcPr/>
                </a:tc>
                <a:tc hMerge="1">
                  <a:txBody>
                    <a:bodyPr/>
                    <a:lstStyle/>
                    <a:p>
                      <a:pPr rtl="1"/>
                      <a:endParaRPr lang="he-IL" dirty="0"/>
                    </a:p>
                  </a:txBody>
                  <a:tcPr/>
                </a:tc>
                <a:extLst>
                  <a:ext uri="{0D108BD9-81ED-4DB2-BD59-A6C34878D82A}">
                    <a16:rowId xmlns:a16="http://schemas.microsoft.com/office/drawing/2014/main" val="10007"/>
                  </a:ext>
                </a:extLst>
              </a:tr>
              <a:tr h="0">
                <a:tc>
                  <a:txBody>
                    <a:bodyPr/>
                    <a:lstStyle/>
                    <a:p>
                      <a:pPr rtl="1"/>
                      <a:r>
                        <a:rPr lang="he-IL" b="1" dirty="0">
                          <a:effectLst/>
                        </a:rPr>
                        <a:t>כשלונות בולטים</a:t>
                      </a:r>
                    </a:p>
                  </a:txBody>
                  <a:tcPr/>
                </a:tc>
                <a:tc gridSpan="2">
                  <a:txBody>
                    <a:bodyPr/>
                    <a:lstStyle/>
                    <a:p>
                      <a:pPr rtl="1"/>
                      <a:r>
                        <a:rPr lang="he-IL" dirty="0"/>
                        <a:t>העיר העתיקה והרובע היהודי,</a:t>
                      </a:r>
                      <a:r>
                        <a:rPr lang="he-IL" baseline="0" dirty="0"/>
                        <a:t> צפון ים המלח, ניצנים</a:t>
                      </a:r>
                      <a:endParaRPr lang="he-IL" dirty="0"/>
                    </a:p>
                  </a:txBody>
                  <a:tcPr/>
                </a:tc>
                <a:tc hMerge="1">
                  <a:txBody>
                    <a:bodyPr/>
                    <a:lstStyle/>
                    <a:p>
                      <a:pPr rtl="1"/>
                      <a:endParaRPr lang="he-IL"/>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3164263" y="452055"/>
            <a:ext cx="5926623" cy="369332"/>
          </a:xfrm>
          <a:prstGeom prst="rect">
            <a:avLst/>
          </a:prstGeom>
          <a:noFill/>
        </p:spPr>
        <p:txBody>
          <a:bodyPr wrap="none" rtlCol="1">
            <a:spAutoFit/>
          </a:bodyPr>
          <a:lstStyle/>
          <a:p>
            <a:r>
              <a:rPr lang="he-IL" b="1" dirty="0"/>
              <a:t>סדרי הכוחות של הצדדים במלחמת העצמאות - חלק ב'/ שלב 1</a:t>
            </a:r>
          </a:p>
        </p:txBody>
      </p:sp>
      <p:sp>
        <p:nvSpPr>
          <p:cNvPr id="7" name="TextBox 6"/>
          <p:cNvSpPr txBox="1"/>
          <p:nvPr/>
        </p:nvSpPr>
        <p:spPr>
          <a:xfrm>
            <a:off x="1752504" y="6362163"/>
            <a:ext cx="8686993" cy="369332"/>
          </a:xfrm>
          <a:prstGeom prst="rect">
            <a:avLst/>
          </a:prstGeom>
          <a:noFill/>
        </p:spPr>
        <p:txBody>
          <a:bodyPr wrap="none" rtlCol="1">
            <a:spAutoFit/>
          </a:bodyPr>
          <a:lstStyle/>
          <a:p>
            <a:r>
              <a:rPr lang="he-IL" dirty="0">
                <a:solidFill>
                  <a:schemeClr val="bg1"/>
                </a:solidFill>
              </a:rPr>
              <a:t>במהלך קרבות הבלימה נגד צבאות מדינות ערב, הכריז בן-גוריון על הקמת צה"ל ופירוק המחתרות</a:t>
            </a:r>
          </a:p>
        </p:txBody>
      </p:sp>
    </p:spTree>
    <p:extLst>
      <p:ext uri="{BB962C8B-B14F-4D97-AF65-F5344CB8AC3E}">
        <p14:creationId xmlns:p14="http://schemas.microsoft.com/office/powerpoint/2010/main" val="316628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dri\Google Drive\אורנים\בית ירח\יא\בונים מדינה\מלחמת העצמאות\תמונות\ספיטפייר מצרי הופל בתא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 y="103507"/>
            <a:ext cx="6756509" cy="452521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dri\Google Drive\אורנים\בית ירח\יא\בונים מדינה\מלחמת העצמאות\תמונות\ספיטפייר מצרי הופל בת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621" y="2797764"/>
            <a:ext cx="4979831" cy="3931445"/>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911055" y="908404"/>
            <a:ext cx="4971233" cy="969496"/>
          </a:xfrm>
          <a:prstGeom prst="rect">
            <a:avLst/>
          </a:prstGeom>
        </p:spPr>
        <p:txBody>
          <a:bodyPr wrap="none">
            <a:spAutoFit/>
          </a:bodyPr>
          <a:lstStyle/>
          <a:p>
            <a:pPr>
              <a:lnSpc>
                <a:spcPct val="150000"/>
              </a:lnSpc>
            </a:pPr>
            <a:r>
              <a:rPr lang="he-IL" sz="2000" dirty="0"/>
              <a:t>תל אביב הופצצה מהאוויר על ידי מטוסים מצריים.</a:t>
            </a:r>
          </a:p>
          <a:p>
            <a:pPr>
              <a:lnSpc>
                <a:spcPct val="150000"/>
              </a:lnSpc>
            </a:pPr>
            <a:r>
              <a:rPr lang="he-IL" dirty="0"/>
              <a:t>בתמונה: </a:t>
            </a:r>
            <a:r>
              <a:rPr lang="he-IL" dirty="0" err="1"/>
              <a:t>ספיטפייר</a:t>
            </a:r>
            <a:r>
              <a:rPr lang="he-IL" dirty="0"/>
              <a:t> מצרי שהופל מעל ת"א.</a:t>
            </a:r>
          </a:p>
        </p:txBody>
      </p:sp>
    </p:spTree>
    <p:extLst>
      <p:ext uri="{BB962C8B-B14F-4D97-AF65-F5344CB8AC3E}">
        <p14:creationId xmlns:p14="http://schemas.microsoft.com/office/powerpoint/2010/main" val="123584786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3068</TotalTime>
  <Words>1761</Words>
  <Application>Microsoft Office PowerPoint</Application>
  <PresentationFormat>מסך רחב</PresentationFormat>
  <Paragraphs>195</Paragraphs>
  <Slides>27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27</vt:i4>
      </vt:variant>
    </vt:vector>
  </HeadingPairs>
  <TitlesOfParts>
    <vt:vector size="31"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מלחמת העצמאות-שלב ב</dc:title>
  <dc:creator>יובל טולדנו</dc:creator>
  <cp:lastModifiedBy>יובל טולדנו</cp:lastModifiedBy>
  <cp:revision>209</cp:revision>
  <dcterms:created xsi:type="dcterms:W3CDTF">2016-03-09T21:14:24Z</dcterms:created>
  <dcterms:modified xsi:type="dcterms:W3CDTF">2021-02-27T06:18:53Z</dcterms:modified>
</cp:coreProperties>
</file>